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509" r:id="rId2"/>
    <p:sldId id="510" r:id="rId3"/>
    <p:sldId id="512" r:id="rId4"/>
    <p:sldId id="513" r:id="rId5"/>
    <p:sldId id="519" r:id="rId6"/>
    <p:sldId id="520" r:id="rId7"/>
    <p:sldId id="521" r:id="rId8"/>
    <p:sldId id="522" r:id="rId9"/>
    <p:sldId id="523" r:id="rId10"/>
    <p:sldId id="524" r:id="rId11"/>
    <p:sldId id="525" r:id="rId12"/>
  </p:sldIdLst>
  <p:sldSz cx="12192000" cy="6858000"/>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327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680" autoAdjust="0"/>
    <p:restoredTop sz="94660"/>
  </p:normalViewPr>
  <p:slideViewPr>
    <p:cSldViewPr snapToGrid="0">
      <p:cViewPr varScale="1">
        <p:scale>
          <a:sx n="108" d="100"/>
          <a:sy n="108" d="100"/>
        </p:scale>
        <p:origin x="44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4" cy="513508"/>
          </a:xfrm>
          <a:prstGeom prst="rect">
            <a:avLst/>
          </a:prstGeom>
        </p:spPr>
        <p:txBody>
          <a:bodyPr vert="horz" lIns="94604" tIns="47302" rIns="94604" bIns="47302" rtlCol="0"/>
          <a:lstStyle>
            <a:lvl1pPr algn="l">
              <a:defRPr sz="1200"/>
            </a:lvl1pPr>
          </a:lstStyle>
          <a:p>
            <a:endParaRPr lang="en-GB"/>
          </a:p>
        </p:txBody>
      </p:sp>
      <p:sp>
        <p:nvSpPr>
          <p:cNvPr id="3" name="Date Placeholder 2"/>
          <p:cNvSpPr>
            <a:spLocks noGrp="1"/>
          </p:cNvSpPr>
          <p:nvPr>
            <p:ph type="dt" idx="1"/>
          </p:nvPr>
        </p:nvSpPr>
        <p:spPr>
          <a:xfrm>
            <a:off x="4021294" y="0"/>
            <a:ext cx="3076364" cy="513508"/>
          </a:xfrm>
          <a:prstGeom prst="rect">
            <a:avLst/>
          </a:prstGeom>
        </p:spPr>
        <p:txBody>
          <a:bodyPr vert="horz" lIns="94604" tIns="47302" rIns="94604" bIns="47302" rtlCol="0"/>
          <a:lstStyle>
            <a:lvl1pPr algn="r">
              <a:defRPr sz="1200"/>
            </a:lvl1pPr>
          </a:lstStyle>
          <a:p>
            <a:fld id="{BB94E0D0-8BCC-435E-A112-28EEB5ABD461}" type="datetimeFigureOut">
              <a:rPr lang="en-GB" smtClean="0"/>
              <a:t>02/08/2022</a:t>
            </a:fld>
            <a:endParaRPr lang="en-GB"/>
          </a:p>
        </p:txBody>
      </p:sp>
      <p:sp>
        <p:nvSpPr>
          <p:cNvPr id="4" name="Slide Image Placeholder 3"/>
          <p:cNvSpPr>
            <a:spLocks noGrp="1" noRot="1" noChangeAspect="1"/>
          </p:cNvSpPr>
          <p:nvPr>
            <p:ph type="sldImg" idx="2"/>
          </p:nvPr>
        </p:nvSpPr>
        <p:spPr>
          <a:xfrm>
            <a:off x="479425" y="1279525"/>
            <a:ext cx="6140450" cy="3454400"/>
          </a:xfrm>
          <a:prstGeom prst="rect">
            <a:avLst/>
          </a:prstGeom>
          <a:noFill/>
          <a:ln w="12700">
            <a:solidFill>
              <a:prstClr val="black"/>
            </a:solidFill>
          </a:ln>
        </p:spPr>
        <p:txBody>
          <a:bodyPr vert="horz" lIns="94604" tIns="47302" rIns="94604" bIns="47302" rtlCol="0" anchor="ctr"/>
          <a:lstStyle/>
          <a:p>
            <a:endParaRPr lang="en-GB"/>
          </a:p>
        </p:txBody>
      </p:sp>
      <p:sp>
        <p:nvSpPr>
          <p:cNvPr id="5" name="Notes Placeholder 4"/>
          <p:cNvSpPr>
            <a:spLocks noGrp="1"/>
          </p:cNvSpPr>
          <p:nvPr>
            <p:ph type="body" sz="quarter" idx="3"/>
          </p:nvPr>
        </p:nvSpPr>
        <p:spPr>
          <a:xfrm>
            <a:off x="709931" y="4925408"/>
            <a:ext cx="5679440" cy="4029878"/>
          </a:xfrm>
          <a:prstGeom prst="rect">
            <a:avLst/>
          </a:prstGeom>
        </p:spPr>
        <p:txBody>
          <a:bodyPr vert="horz" lIns="94604" tIns="47302" rIns="94604" bIns="4730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4" cy="513507"/>
          </a:xfrm>
          <a:prstGeom prst="rect">
            <a:avLst/>
          </a:prstGeom>
        </p:spPr>
        <p:txBody>
          <a:bodyPr vert="horz" lIns="94604" tIns="47302" rIns="94604" bIns="47302" rtlCol="0" anchor="b"/>
          <a:lstStyle>
            <a:lvl1pPr algn="l">
              <a:defRPr sz="1200"/>
            </a:lvl1pPr>
          </a:lstStyle>
          <a:p>
            <a:endParaRPr lang="en-GB"/>
          </a:p>
        </p:txBody>
      </p:sp>
      <p:sp>
        <p:nvSpPr>
          <p:cNvPr id="7" name="Slide Number Placeholder 6"/>
          <p:cNvSpPr>
            <a:spLocks noGrp="1"/>
          </p:cNvSpPr>
          <p:nvPr>
            <p:ph type="sldNum" sz="quarter" idx="5"/>
          </p:nvPr>
        </p:nvSpPr>
        <p:spPr>
          <a:xfrm>
            <a:off x="4021294" y="9721107"/>
            <a:ext cx="3076364" cy="513507"/>
          </a:xfrm>
          <a:prstGeom prst="rect">
            <a:avLst/>
          </a:prstGeom>
        </p:spPr>
        <p:txBody>
          <a:bodyPr vert="horz" lIns="94604" tIns="47302" rIns="94604" bIns="47302" rtlCol="0" anchor="b"/>
          <a:lstStyle>
            <a:lvl1pPr algn="r">
              <a:defRPr sz="1200"/>
            </a:lvl1pPr>
          </a:lstStyle>
          <a:p>
            <a:fld id="{BC4EC1BF-2D2A-4844-9DE1-C5C5FD077256}" type="slidenum">
              <a:rPr lang="en-GB" smtClean="0"/>
              <a:t>‹#›</a:t>
            </a:fld>
            <a:endParaRPr lang="en-GB"/>
          </a:p>
        </p:txBody>
      </p:sp>
    </p:spTree>
    <p:extLst>
      <p:ext uri="{BB962C8B-B14F-4D97-AF65-F5344CB8AC3E}">
        <p14:creationId xmlns:p14="http://schemas.microsoft.com/office/powerpoint/2010/main" val="3748395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5400" b="1">
                <a:solidFill>
                  <a:srgbClr val="3C3D83"/>
                </a:solidFill>
                <a:latin typeface="+mn-lt"/>
              </a:defRPr>
            </a:lvl1pPr>
          </a:lstStyle>
          <a:p>
            <a:r>
              <a:rPr lang="en-US"/>
              <a:t>Click to edit Master title style</a:t>
            </a:r>
            <a:endParaRPr lang="en-GB" dirty="0"/>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3600" b="1">
                <a:solidFill>
                  <a:srgbClr val="64B9F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Tree>
    <p:extLst>
      <p:ext uri="{BB962C8B-B14F-4D97-AF65-F5344CB8AC3E}">
        <p14:creationId xmlns:p14="http://schemas.microsoft.com/office/powerpoint/2010/main" val="2022297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4A4FBF80-69E4-438E-B1E9-EF2B158C2051}" type="datetimeFigureOut">
              <a:rPr lang="en-GB" smtClean="0"/>
              <a:t>02/08/2022</a:t>
            </a:fld>
            <a:endParaRPr lang="en-GB"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BB7045B7-DD9D-40F2-BF5B-5D5167840274}" type="slidenum">
              <a:rPr lang="en-GB" smtClean="0"/>
              <a:t>‹#›</a:t>
            </a:fld>
            <a:endParaRPr lang="en-GB" dirty="0"/>
          </a:p>
        </p:txBody>
      </p:sp>
    </p:spTree>
    <p:extLst>
      <p:ext uri="{BB962C8B-B14F-4D97-AF65-F5344CB8AC3E}">
        <p14:creationId xmlns:p14="http://schemas.microsoft.com/office/powerpoint/2010/main" val="2124368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4A4FBF80-69E4-438E-B1E9-EF2B158C2051}" type="datetimeFigureOut">
              <a:rPr lang="en-GB" smtClean="0"/>
              <a:t>02/08/2022</a:t>
            </a:fld>
            <a:endParaRPr lang="en-GB"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BB7045B7-DD9D-40F2-BF5B-5D5167840274}" type="slidenum">
              <a:rPr lang="en-GB" smtClean="0"/>
              <a:t>‹#›</a:t>
            </a:fld>
            <a:endParaRPr lang="en-GB" dirty="0"/>
          </a:p>
        </p:txBody>
      </p:sp>
    </p:spTree>
    <p:extLst>
      <p:ext uri="{BB962C8B-B14F-4D97-AF65-F5344CB8AC3E}">
        <p14:creationId xmlns:p14="http://schemas.microsoft.com/office/powerpoint/2010/main" val="3754852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lvl1pPr algn="r">
              <a:defRPr sz="4800" b="1">
                <a:solidFill>
                  <a:srgbClr val="64B9F0"/>
                </a:solidFill>
                <a:latin typeface="+mn-lt"/>
              </a:defRPr>
            </a:lvl1pPr>
          </a:lstStyle>
          <a:p>
            <a:r>
              <a:rPr lang="en-US"/>
              <a:t>Click to edit Master title style</a:t>
            </a:r>
            <a:endParaRPr lang="en-GB" dirty="0"/>
          </a:p>
        </p:txBody>
      </p:sp>
      <p:sp>
        <p:nvSpPr>
          <p:cNvPr id="3" name="Content Placeholder 2"/>
          <p:cNvSpPr>
            <a:spLocks noGrp="1"/>
          </p:cNvSpPr>
          <p:nvPr>
            <p:ph idx="1"/>
          </p:nvPr>
        </p:nvSpPr>
        <p:spPr>
          <a:xfrm>
            <a:off x="838200" y="1825625"/>
            <a:ext cx="10515600" cy="4351338"/>
          </a:xfrm>
          <a:prstGeom prst="rect">
            <a:avLst/>
          </a:prstGeom>
        </p:spPr>
        <p:txBody>
          <a:bodyPr/>
          <a:lstStyle>
            <a:lvl1pPr marL="457200" indent="-457200">
              <a:buFont typeface="Wingdings" panose="05000000000000000000" pitchFamily="2" charset="2"/>
              <a:buChar char="§"/>
              <a:defRPr sz="3200">
                <a:solidFill>
                  <a:srgbClr val="3C3D83"/>
                </a:solidFill>
              </a:defRPr>
            </a:lvl1pPr>
            <a:lvl2pPr marL="914400" indent="-457200">
              <a:buFont typeface="Calibri" panose="020F0502020204030204" pitchFamily="34" charset="0"/>
              <a:buChar char="–"/>
              <a:defRPr sz="2800">
                <a:solidFill>
                  <a:srgbClr val="3C3D83"/>
                </a:solidFill>
              </a:defRPr>
            </a:lvl2pPr>
            <a:lvl3pPr marL="1257300" indent="-342900">
              <a:buFont typeface="Calibri" panose="020F0502020204030204" pitchFamily="34" charset="0"/>
              <a:buChar char="→"/>
              <a:defRPr sz="2400">
                <a:solidFill>
                  <a:srgbClr val="3C3D83"/>
                </a:solidFill>
              </a:defRPr>
            </a:lvl3pPr>
            <a:lvl4pPr marL="1714500" indent="-342900">
              <a:buFont typeface="Wingdings" panose="05000000000000000000" pitchFamily="2" charset="2"/>
              <a:buChar char="§"/>
              <a:defRPr sz="2000">
                <a:solidFill>
                  <a:srgbClr val="3C3D83"/>
                </a:solidFill>
              </a:defRPr>
            </a:lvl4pPr>
            <a:lvl5pPr marL="2171700" indent="-342900">
              <a:buFont typeface="Wingdings" panose="05000000000000000000" pitchFamily="2" charset="2"/>
              <a:buChar char="§"/>
              <a:defRPr sz="2000">
                <a:solidFill>
                  <a:srgbClr val="3C3D83"/>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1692259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4A4FBF80-69E4-438E-B1E9-EF2B158C2051}" type="datetimeFigureOut">
              <a:rPr lang="en-GB" smtClean="0"/>
              <a:t>02/08/2022</a:t>
            </a:fld>
            <a:endParaRPr lang="en-GB"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BB7045B7-DD9D-40F2-BF5B-5D5167840274}" type="slidenum">
              <a:rPr lang="en-GB" smtClean="0"/>
              <a:t>‹#›</a:t>
            </a:fld>
            <a:endParaRPr lang="en-GB" dirty="0"/>
          </a:p>
        </p:txBody>
      </p:sp>
    </p:spTree>
    <p:extLst>
      <p:ext uri="{BB962C8B-B14F-4D97-AF65-F5344CB8AC3E}">
        <p14:creationId xmlns:p14="http://schemas.microsoft.com/office/powerpoint/2010/main" val="4220784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lvl1pPr algn="r">
              <a:defRPr b="1">
                <a:solidFill>
                  <a:srgbClr val="64B9F0"/>
                </a:solidFill>
              </a:defRPr>
            </a:lvl1pPr>
          </a:lstStyle>
          <a:p>
            <a:r>
              <a:rPr kumimoji="0" lang="en-US" sz="4400" b="0" i="0" u="none" strike="noStrike" kern="1200" cap="none" spc="0" normalizeH="0" baseline="0" noProof="0">
                <a:ln>
                  <a:noFill/>
                </a:ln>
                <a:solidFill>
                  <a:prstClr val="black"/>
                </a:solidFill>
                <a:effectLst/>
                <a:uLnTx/>
                <a:uFillTx/>
                <a:latin typeface="+mj-lt"/>
                <a:ea typeface="+mj-ea"/>
                <a:cs typeface="+mj-cs"/>
              </a:rPr>
              <a:t>Click to edit Master title style</a:t>
            </a:r>
            <a:endParaRPr lang="en-GB" dirty="0"/>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4A4FBF80-69E4-438E-B1E9-EF2B158C2051}" type="datetimeFigureOut">
              <a:rPr lang="en-GB" smtClean="0"/>
              <a:t>02/08/2022</a:t>
            </a:fld>
            <a:endParaRPr lang="en-GB" dirty="0"/>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BB7045B7-DD9D-40F2-BF5B-5D5167840274}" type="slidenum">
              <a:rPr lang="en-GB" smtClean="0"/>
              <a:t>‹#›</a:t>
            </a:fld>
            <a:endParaRPr lang="en-GB" dirty="0"/>
          </a:p>
        </p:txBody>
      </p:sp>
    </p:spTree>
    <p:extLst>
      <p:ext uri="{BB962C8B-B14F-4D97-AF65-F5344CB8AC3E}">
        <p14:creationId xmlns:p14="http://schemas.microsoft.com/office/powerpoint/2010/main" val="825704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4A4FBF80-69E4-438E-B1E9-EF2B158C2051}" type="datetimeFigureOut">
              <a:rPr lang="en-GB" smtClean="0"/>
              <a:t>02/08/2022</a:t>
            </a:fld>
            <a:endParaRPr lang="en-GB" dirty="0"/>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BB7045B7-DD9D-40F2-BF5B-5D5167840274}" type="slidenum">
              <a:rPr lang="en-GB" smtClean="0"/>
              <a:t>‹#›</a:t>
            </a:fld>
            <a:endParaRPr lang="en-GB" dirty="0"/>
          </a:p>
        </p:txBody>
      </p:sp>
    </p:spTree>
    <p:extLst>
      <p:ext uri="{BB962C8B-B14F-4D97-AF65-F5344CB8AC3E}">
        <p14:creationId xmlns:p14="http://schemas.microsoft.com/office/powerpoint/2010/main" val="2278432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4A4FBF80-69E4-438E-B1E9-EF2B158C2051}" type="datetimeFigureOut">
              <a:rPr lang="en-GB" smtClean="0"/>
              <a:t>02/08/2022</a:t>
            </a:fld>
            <a:endParaRPr lang="en-GB" dirty="0"/>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BB7045B7-DD9D-40F2-BF5B-5D5167840274}" type="slidenum">
              <a:rPr lang="en-GB" smtClean="0"/>
              <a:t>‹#›</a:t>
            </a:fld>
            <a:endParaRPr lang="en-GB" dirty="0"/>
          </a:p>
        </p:txBody>
      </p:sp>
    </p:spTree>
    <p:extLst>
      <p:ext uri="{BB962C8B-B14F-4D97-AF65-F5344CB8AC3E}">
        <p14:creationId xmlns:p14="http://schemas.microsoft.com/office/powerpoint/2010/main" val="945420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4A4FBF80-69E4-438E-B1E9-EF2B158C2051}" type="datetimeFigureOut">
              <a:rPr lang="en-GB" smtClean="0"/>
              <a:t>02/08/2022</a:t>
            </a:fld>
            <a:endParaRPr lang="en-GB" dirty="0"/>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BB7045B7-DD9D-40F2-BF5B-5D5167840274}" type="slidenum">
              <a:rPr lang="en-GB" smtClean="0"/>
              <a:t>‹#›</a:t>
            </a:fld>
            <a:endParaRPr lang="en-GB" dirty="0"/>
          </a:p>
        </p:txBody>
      </p:sp>
    </p:spTree>
    <p:extLst>
      <p:ext uri="{BB962C8B-B14F-4D97-AF65-F5344CB8AC3E}">
        <p14:creationId xmlns:p14="http://schemas.microsoft.com/office/powerpoint/2010/main" val="3424295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4A4FBF80-69E4-438E-B1E9-EF2B158C2051}" type="datetimeFigureOut">
              <a:rPr lang="en-GB" smtClean="0"/>
              <a:t>02/08/2022</a:t>
            </a:fld>
            <a:endParaRPr lang="en-GB" dirty="0"/>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BB7045B7-DD9D-40F2-BF5B-5D5167840274}" type="slidenum">
              <a:rPr lang="en-GB" smtClean="0"/>
              <a:t>‹#›</a:t>
            </a:fld>
            <a:endParaRPr lang="en-GB" dirty="0"/>
          </a:p>
        </p:txBody>
      </p:sp>
    </p:spTree>
    <p:extLst>
      <p:ext uri="{BB962C8B-B14F-4D97-AF65-F5344CB8AC3E}">
        <p14:creationId xmlns:p14="http://schemas.microsoft.com/office/powerpoint/2010/main" val="3182435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lang="en-GB" dirty="0"/>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4A4FBF80-69E4-438E-B1E9-EF2B158C2051}" type="datetimeFigureOut">
              <a:rPr lang="en-GB" smtClean="0"/>
              <a:t>02/08/2022</a:t>
            </a:fld>
            <a:endParaRPr lang="en-GB" dirty="0"/>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GB" dirty="0"/>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BB7045B7-DD9D-40F2-BF5B-5D5167840274}" type="slidenum">
              <a:rPr lang="en-GB" smtClean="0"/>
              <a:t>‹#›</a:t>
            </a:fld>
            <a:endParaRPr lang="en-GB" dirty="0"/>
          </a:p>
        </p:txBody>
      </p:sp>
    </p:spTree>
    <p:extLst>
      <p:ext uri="{BB962C8B-B14F-4D97-AF65-F5344CB8AC3E}">
        <p14:creationId xmlns:p14="http://schemas.microsoft.com/office/powerpoint/2010/main" val="1705140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40450" y="248566"/>
            <a:ext cx="2179070" cy="1034134"/>
          </a:xfrm>
          <a:prstGeom prst="rect">
            <a:avLst/>
          </a:prstGeom>
        </p:spPr>
      </p:pic>
      <p:pic>
        <p:nvPicPr>
          <p:cNvPr id="4" name="Picture 3"/>
          <p:cNvPicPr>
            <a:picLocks noChangeAspect="1"/>
          </p:cNvPicPr>
          <p:nvPr userDrawn="1"/>
        </p:nvPicPr>
        <p:blipFill rotWithShape="1">
          <a:blip r:embed="rId14">
            <a:extLst>
              <a:ext uri="{28A0092B-C50C-407E-A947-70E740481C1C}">
                <a14:useLocalDpi xmlns:a14="http://schemas.microsoft.com/office/drawing/2010/main" val="0"/>
              </a:ext>
            </a:extLst>
          </a:blip>
          <a:srcRect l="7669"/>
          <a:stretch/>
        </p:blipFill>
        <p:spPr>
          <a:xfrm>
            <a:off x="0" y="6289043"/>
            <a:ext cx="11256963" cy="432448"/>
          </a:xfrm>
          <a:prstGeom prst="rect">
            <a:avLst/>
          </a:prstGeom>
        </p:spPr>
      </p:pic>
    </p:spTree>
    <p:extLst>
      <p:ext uri="{BB962C8B-B14F-4D97-AF65-F5344CB8AC3E}">
        <p14:creationId xmlns:p14="http://schemas.microsoft.com/office/powerpoint/2010/main" val="17982847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Natalie@bivda.org.uk" TargetMode="External"/><Relationship Id="rId2" Type="http://schemas.openxmlformats.org/officeDocument/2006/relationships/hyperlink" Target="mailto:helen@bivda.org.uk"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46653"/>
            <a:ext cx="10515600" cy="4351338"/>
          </a:xfrm>
        </p:spPr>
        <p:txBody>
          <a:bodyPr/>
          <a:lstStyle/>
          <a:p>
            <a:pPr marL="0" indent="0" algn="ctr">
              <a:buNone/>
            </a:pPr>
            <a:endParaRPr lang="en-GB" sz="4000" dirty="0"/>
          </a:p>
          <a:p>
            <a:pPr marL="0" indent="0" algn="ctr">
              <a:buNone/>
            </a:pPr>
            <a:r>
              <a:rPr lang="en-GB" sz="4000" dirty="0"/>
              <a:t>Member Briefing for October Working Parties</a:t>
            </a:r>
          </a:p>
          <a:p>
            <a:pPr marL="0" indent="0" algn="ctr">
              <a:buNone/>
            </a:pPr>
            <a:endParaRPr lang="en-GB" sz="4000" dirty="0"/>
          </a:p>
          <a:p>
            <a:pPr marL="0" indent="0" algn="ctr">
              <a:buNone/>
            </a:pPr>
            <a:r>
              <a:rPr lang="en-GB" sz="4000" dirty="0"/>
              <a:t>12</a:t>
            </a:r>
            <a:r>
              <a:rPr lang="en-GB" sz="4000" baseline="30000" dirty="0"/>
              <a:t>th</a:t>
            </a:r>
            <a:r>
              <a:rPr lang="en-GB" sz="4000" dirty="0"/>
              <a:t> October 2022</a:t>
            </a:r>
          </a:p>
          <a:p>
            <a:pPr marL="0" indent="0" algn="ctr">
              <a:buNone/>
            </a:pPr>
            <a:r>
              <a:rPr lang="en-GB" sz="4000" dirty="0"/>
              <a:t>The Belfry, Sutton Coldfield </a:t>
            </a:r>
          </a:p>
          <a:p>
            <a:pPr marL="0" indent="0" algn="ctr">
              <a:buNone/>
            </a:pPr>
            <a:r>
              <a:rPr lang="en-GB" sz="4000" dirty="0"/>
              <a:t>Birmingham</a:t>
            </a:r>
          </a:p>
          <a:p>
            <a:pPr marL="0" indent="0" algn="ctr">
              <a:buNone/>
            </a:pPr>
            <a:endParaRPr lang="en-GB" sz="4000" dirty="0"/>
          </a:p>
        </p:txBody>
      </p:sp>
    </p:spTree>
    <p:extLst>
      <p:ext uri="{BB962C8B-B14F-4D97-AF65-F5344CB8AC3E}">
        <p14:creationId xmlns:p14="http://schemas.microsoft.com/office/powerpoint/2010/main" val="8426280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E23BA-C9C3-4A94-9C90-0AE5CABD6604}"/>
              </a:ext>
            </a:extLst>
          </p:cNvPr>
          <p:cNvSpPr>
            <a:spLocks noGrp="1"/>
          </p:cNvSpPr>
          <p:nvPr>
            <p:ph type="title"/>
          </p:nvPr>
        </p:nvSpPr>
        <p:spPr/>
        <p:txBody>
          <a:bodyPr/>
          <a:lstStyle/>
          <a:p>
            <a:r>
              <a:rPr lang="en-GB" dirty="0"/>
              <a:t>Day 3 RAWP Seminar (Day 2) </a:t>
            </a:r>
          </a:p>
        </p:txBody>
      </p:sp>
      <p:sp>
        <p:nvSpPr>
          <p:cNvPr id="6" name="Content Placeholder 5">
            <a:extLst>
              <a:ext uri="{FF2B5EF4-FFF2-40B4-BE49-F238E27FC236}">
                <a16:creationId xmlns:a16="http://schemas.microsoft.com/office/drawing/2014/main" id="{97571857-8450-4F52-BF49-7030545CD178}"/>
              </a:ext>
            </a:extLst>
          </p:cNvPr>
          <p:cNvSpPr>
            <a:spLocks noGrp="1"/>
          </p:cNvSpPr>
          <p:nvPr>
            <p:ph idx="1"/>
          </p:nvPr>
        </p:nvSpPr>
        <p:spPr>
          <a:xfrm>
            <a:off x="1006876" y="1887768"/>
            <a:ext cx="10515600" cy="4770483"/>
          </a:xfrm>
        </p:spPr>
        <p:txBody>
          <a:bodyPr/>
          <a:lstStyle/>
          <a:p>
            <a:pPr lvl="0">
              <a:defRPr/>
            </a:pPr>
            <a:r>
              <a:rPr lang="en-GB" sz="1800" dirty="0">
                <a:solidFill>
                  <a:srgbClr val="002060"/>
                </a:solidFill>
                <a:latin typeface="Calibri" panose="020F0502020204030204" pitchFamily="34" charset="0"/>
                <a:cs typeface="Calibri" panose="020F0502020204030204" pitchFamily="34" charset="0"/>
              </a:rPr>
              <a:t>8.30-9.00 – Welcome and Re-cap</a:t>
            </a:r>
          </a:p>
          <a:p>
            <a:pPr lvl="0">
              <a:defRPr/>
            </a:pPr>
            <a:r>
              <a:rPr lang="en-GB" sz="1800" dirty="0">
                <a:solidFill>
                  <a:srgbClr val="002060"/>
                </a:solidFill>
                <a:latin typeface="Calibri" panose="020F0502020204030204" pitchFamily="34" charset="0"/>
                <a:cs typeface="Calibri" panose="020F0502020204030204" pitchFamily="34" charset="0"/>
              </a:rPr>
              <a:t>13.15-14.15 – Lunch</a:t>
            </a:r>
          </a:p>
          <a:p>
            <a:pPr lvl="0">
              <a:defRPr/>
            </a:pPr>
            <a:r>
              <a:rPr lang="en-GB" sz="1800" dirty="0">
                <a:solidFill>
                  <a:srgbClr val="002060"/>
                </a:solidFill>
                <a:latin typeface="Calibri" panose="020F0502020204030204" pitchFamily="34" charset="0"/>
                <a:cs typeface="Calibri" panose="020F0502020204030204" pitchFamily="34" charset="0"/>
              </a:rPr>
              <a:t>16.10 – Day 2 Close</a:t>
            </a:r>
          </a:p>
          <a:p>
            <a:pPr lvl="0">
              <a:defRPr/>
            </a:pPr>
            <a:r>
              <a:rPr lang="en-GB" sz="1800" dirty="0">
                <a:solidFill>
                  <a:srgbClr val="002060"/>
                </a:solidFill>
                <a:latin typeface="Calibri" panose="020F0502020204030204" pitchFamily="34" charset="0"/>
                <a:cs typeface="Calibri" panose="020F0502020204030204" pitchFamily="34" charset="0"/>
              </a:rPr>
              <a:t>Check out is 11.00am – Express checkout and time will be made available for members to check out.</a:t>
            </a:r>
          </a:p>
          <a:p>
            <a:pPr marL="0" lvl="0" indent="0">
              <a:buNone/>
              <a:defRPr/>
            </a:pPr>
            <a:endParaRPr lang="en-GB" sz="1800" dirty="0">
              <a:solidFill>
                <a:srgbClr val="FF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186808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46653"/>
            <a:ext cx="10515600" cy="4351338"/>
          </a:xfrm>
        </p:spPr>
        <p:txBody>
          <a:bodyPr/>
          <a:lstStyle/>
          <a:p>
            <a:pPr marL="0" indent="0" algn="ctr">
              <a:buNone/>
            </a:pPr>
            <a:endParaRPr lang="en-GB" sz="4000" dirty="0"/>
          </a:p>
          <a:p>
            <a:pPr marL="0" indent="0" algn="ctr">
              <a:buNone/>
            </a:pPr>
            <a:r>
              <a:rPr lang="en-GB" sz="4000" dirty="0"/>
              <a:t>Any Questions?</a:t>
            </a:r>
          </a:p>
          <a:p>
            <a:pPr marL="0" indent="0" algn="ctr">
              <a:buNone/>
            </a:pPr>
            <a:endParaRPr lang="en-GB" sz="4000" dirty="0"/>
          </a:p>
        </p:txBody>
      </p:sp>
    </p:spTree>
    <p:extLst>
      <p:ext uri="{BB962C8B-B14F-4D97-AF65-F5344CB8AC3E}">
        <p14:creationId xmlns:p14="http://schemas.microsoft.com/office/powerpoint/2010/main" val="535713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11EBD-1E8A-4499-86B6-F708572CA173}"/>
              </a:ext>
            </a:extLst>
          </p:cNvPr>
          <p:cNvSpPr>
            <a:spLocks noGrp="1"/>
          </p:cNvSpPr>
          <p:nvPr>
            <p:ph type="title"/>
          </p:nvPr>
        </p:nvSpPr>
        <p:spPr>
          <a:xfrm>
            <a:off x="838200" y="365125"/>
            <a:ext cx="10515600" cy="1325563"/>
          </a:xfrm>
        </p:spPr>
        <p:txBody>
          <a:bodyPr>
            <a:normAutofit fontScale="90000"/>
          </a:bodyPr>
          <a:lstStyle/>
          <a:p>
            <a:pPr>
              <a:tabLst>
                <a:tab pos="7173913" algn="l"/>
              </a:tabLst>
            </a:pPr>
            <a:r>
              <a:rPr lang="en-GB" dirty="0">
                <a:latin typeface="+mn-lt"/>
              </a:rPr>
              <a:t>BIVDA’s 30th Anniversary </a:t>
            </a:r>
            <a:br>
              <a:rPr lang="en-GB" dirty="0">
                <a:latin typeface="+mn-lt"/>
              </a:rPr>
            </a:br>
            <a:r>
              <a:rPr lang="en-GB" dirty="0">
                <a:latin typeface="+mn-lt"/>
              </a:rPr>
              <a:t>	Year 2022	</a:t>
            </a:r>
            <a:r>
              <a:rPr lang="en-GB" sz="3700" dirty="0">
                <a:solidFill>
                  <a:prstClr val="black"/>
                </a:solidFill>
              </a:rPr>
              <a:t>	</a:t>
            </a:r>
          </a:p>
        </p:txBody>
      </p:sp>
      <p:sp>
        <p:nvSpPr>
          <p:cNvPr id="3" name="Content Placeholder 2">
            <a:extLst>
              <a:ext uri="{FF2B5EF4-FFF2-40B4-BE49-F238E27FC236}">
                <a16:creationId xmlns:a16="http://schemas.microsoft.com/office/drawing/2014/main" id="{38BA8B10-3C30-4577-8719-766AAB3BB851}"/>
              </a:ext>
            </a:extLst>
          </p:cNvPr>
          <p:cNvSpPr>
            <a:spLocks noGrp="1"/>
          </p:cNvSpPr>
          <p:nvPr>
            <p:ph sz="half" idx="1"/>
          </p:nvPr>
        </p:nvSpPr>
        <p:spPr>
          <a:xfrm>
            <a:off x="838200" y="1825625"/>
            <a:ext cx="5181600" cy="4351338"/>
          </a:xfrm>
        </p:spPr>
        <p:txBody>
          <a:bodyPr>
            <a:normAutofit/>
          </a:bodyPr>
          <a:lstStyle/>
          <a:p>
            <a:r>
              <a:rPr lang="en-GB" dirty="0">
                <a:solidFill>
                  <a:srgbClr val="002060"/>
                </a:solidFill>
                <a:effectLst/>
              </a:rPr>
              <a:t>2022 is BIVDA’s 30</a:t>
            </a:r>
            <a:r>
              <a:rPr lang="en-GB" baseline="30000" dirty="0">
                <a:solidFill>
                  <a:srgbClr val="002060"/>
                </a:solidFill>
                <a:effectLst/>
              </a:rPr>
              <a:t>th</a:t>
            </a:r>
            <a:r>
              <a:rPr lang="en-GB" dirty="0">
                <a:solidFill>
                  <a:srgbClr val="002060"/>
                </a:solidFill>
                <a:effectLst/>
              </a:rPr>
              <a:t> Anniversary Year and we are holding a working party seminar for all groups and MGM on October 12</a:t>
            </a:r>
            <a:r>
              <a:rPr lang="en-GB" baseline="30000" dirty="0">
                <a:solidFill>
                  <a:srgbClr val="002060"/>
                </a:solidFill>
                <a:effectLst/>
              </a:rPr>
              <a:t>th</a:t>
            </a:r>
            <a:r>
              <a:rPr lang="en-GB" dirty="0">
                <a:solidFill>
                  <a:srgbClr val="002060"/>
                </a:solidFill>
                <a:effectLst/>
              </a:rPr>
              <a:t> at the Belfry Hotel, Birmingham.</a:t>
            </a:r>
          </a:p>
          <a:p>
            <a:r>
              <a:rPr lang="en-GB" dirty="0">
                <a:solidFill>
                  <a:srgbClr val="002060"/>
                </a:solidFill>
              </a:rPr>
              <a:t>This </a:t>
            </a:r>
            <a:r>
              <a:rPr lang="en-GB" dirty="0">
                <a:solidFill>
                  <a:srgbClr val="002060"/>
                </a:solidFill>
                <a:effectLst/>
              </a:rPr>
              <a:t>leads into to our annual Regulatory Affairs Seminar on Thursday 13</a:t>
            </a:r>
            <a:r>
              <a:rPr lang="en-GB" baseline="30000" dirty="0">
                <a:solidFill>
                  <a:srgbClr val="002060"/>
                </a:solidFill>
                <a:effectLst/>
              </a:rPr>
              <a:t>th</a:t>
            </a:r>
            <a:r>
              <a:rPr lang="en-GB" dirty="0">
                <a:solidFill>
                  <a:srgbClr val="002060"/>
                </a:solidFill>
                <a:effectLst/>
              </a:rPr>
              <a:t> and Friday 14</a:t>
            </a:r>
            <a:r>
              <a:rPr lang="en-GB" baseline="30000" dirty="0">
                <a:solidFill>
                  <a:srgbClr val="002060"/>
                </a:solidFill>
                <a:effectLst/>
              </a:rPr>
              <a:t>th</a:t>
            </a:r>
            <a:r>
              <a:rPr lang="en-GB" baseline="30000" dirty="0">
                <a:solidFill>
                  <a:srgbClr val="002060"/>
                </a:solidFill>
              </a:rPr>
              <a:t> </a:t>
            </a:r>
            <a:endParaRPr lang="en-GB" dirty="0">
              <a:solidFill>
                <a:srgbClr val="002060"/>
              </a:solidFill>
              <a:effectLst/>
            </a:endParaRPr>
          </a:p>
          <a:p>
            <a:endParaRPr lang="en-GB" dirty="0"/>
          </a:p>
        </p:txBody>
      </p:sp>
      <p:pic>
        <p:nvPicPr>
          <p:cNvPr id="5" name="Picture 4">
            <a:extLst>
              <a:ext uri="{FF2B5EF4-FFF2-40B4-BE49-F238E27FC236}">
                <a16:creationId xmlns:a16="http://schemas.microsoft.com/office/drawing/2014/main" id="{9324CC84-D4D0-0793-0CDE-8CBC5D617D06}"/>
              </a:ext>
            </a:extLst>
          </p:cNvPr>
          <p:cNvPicPr>
            <a:picLocks noChangeAspect="1"/>
          </p:cNvPicPr>
          <p:nvPr/>
        </p:nvPicPr>
        <p:blipFill rotWithShape="1">
          <a:blip r:embed="rId2"/>
          <a:srcRect l="24375" r="17575" b="2"/>
          <a:stretch/>
        </p:blipFill>
        <p:spPr>
          <a:xfrm>
            <a:off x="6172200" y="1825625"/>
            <a:ext cx="5181600" cy="4351338"/>
          </a:xfrm>
          <a:prstGeom prst="rect">
            <a:avLst/>
          </a:prstGeom>
          <a:noFill/>
        </p:spPr>
      </p:pic>
    </p:spTree>
    <p:extLst>
      <p:ext uri="{BB962C8B-B14F-4D97-AF65-F5344CB8AC3E}">
        <p14:creationId xmlns:p14="http://schemas.microsoft.com/office/powerpoint/2010/main" val="714476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E23BA-C9C3-4A94-9C90-0AE5CABD6604}"/>
              </a:ext>
            </a:extLst>
          </p:cNvPr>
          <p:cNvSpPr>
            <a:spLocks noGrp="1"/>
          </p:cNvSpPr>
          <p:nvPr>
            <p:ph type="title"/>
          </p:nvPr>
        </p:nvSpPr>
        <p:spPr/>
        <p:txBody>
          <a:bodyPr/>
          <a:lstStyle/>
          <a:p>
            <a:r>
              <a:rPr lang="en-GB" dirty="0"/>
              <a:t>Day 1 – Working Parties &amp; General Meeting</a:t>
            </a:r>
          </a:p>
        </p:txBody>
      </p:sp>
      <p:sp>
        <p:nvSpPr>
          <p:cNvPr id="6" name="Content Placeholder 5">
            <a:extLst>
              <a:ext uri="{FF2B5EF4-FFF2-40B4-BE49-F238E27FC236}">
                <a16:creationId xmlns:a16="http://schemas.microsoft.com/office/drawing/2014/main" id="{97571857-8450-4F52-BF49-7030545CD178}"/>
              </a:ext>
            </a:extLst>
          </p:cNvPr>
          <p:cNvSpPr>
            <a:spLocks noGrp="1"/>
          </p:cNvSpPr>
          <p:nvPr>
            <p:ph idx="1"/>
          </p:nvPr>
        </p:nvSpPr>
        <p:spPr>
          <a:xfrm>
            <a:off x="1006876" y="1887768"/>
            <a:ext cx="10515600" cy="4770483"/>
          </a:xfrm>
        </p:spPr>
        <p:txBody>
          <a:bodyPr/>
          <a:lstStyle/>
          <a:p>
            <a:pPr marL="457200" marR="0" lvl="0" indent="-45720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en-GB" sz="1800" b="0"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rPr>
              <a:t>All working party work streams will have speakers and sessions for members to attend all linked with the strategy and how it impacts each working party, members will be able to select and book any session in any stream</a:t>
            </a:r>
            <a:r>
              <a:rPr kumimoji="0" lang="en-GB" sz="1800" b="0" i="0" u="none" strike="noStrike" kern="1200" cap="none" spc="0" normalizeH="0" noProof="0" dirty="0">
                <a:ln>
                  <a:noFill/>
                </a:ln>
                <a:solidFill>
                  <a:srgbClr val="002060"/>
                </a:solidFill>
                <a:effectLst/>
                <a:uLnTx/>
                <a:uFillTx/>
                <a:latin typeface="Calibri" panose="020F0502020204030204" pitchFamily="34" charset="0"/>
                <a:ea typeface="+mn-ea"/>
                <a:cs typeface="Calibri" panose="020F0502020204030204" pitchFamily="34" charset="0"/>
              </a:rPr>
              <a:t> via an </a:t>
            </a:r>
            <a:r>
              <a:rPr kumimoji="0" lang="en-GB" sz="1800" b="0" i="0" u="none" strike="noStrike" kern="1200" cap="none" spc="0" normalizeH="0" noProof="0" dirty="0">
                <a:ln>
                  <a:noFill/>
                </a:ln>
                <a:solidFill>
                  <a:srgbClr val="FF0000"/>
                </a:solidFill>
                <a:effectLst/>
                <a:uLnTx/>
                <a:uFillTx/>
                <a:latin typeface="Calibri" panose="020F0502020204030204" pitchFamily="34" charset="0"/>
                <a:ea typeface="+mn-ea"/>
                <a:cs typeface="Calibri" panose="020F0502020204030204" pitchFamily="34" charset="0"/>
              </a:rPr>
              <a:t>APP which will be launched prior to the event.</a:t>
            </a:r>
            <a:endParaRPr kumimoji="0" lang="en-GB" sz="18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endParaRPr>
          </a:p>
          <a:p>
            <a:pPr marL="457200" marR="0" lvl="0" indent="-45720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en-GB" sz="1800" b="0"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rPr>
              <a:t>Sustainability will be a key theme throughout all streams and the MGM will have speakers from the Diagnostics Strategy Team amongst others.</a:t>
            </a:r>
          </a:p>
          <a:p>
            <a:pPr marL="457200" marR="0" lvl="0" indent="-45720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en-GB" sz="1800" b="0"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rPr>
              <a:t>The overall theme of the event is the Diagnostics Strategy and its impact on companies work priorities. </a:t>
            </a:r>
          </a:p>
          <a:p>
            <a:pPr marL="457200" marR="0" lvl="0" indent="-45720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en-GB" sz="1800" b="0"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rPr>
              <a:t>Each working party will focus on the subject matter with a Diagnostics Strategy viewpoint.</a:t>
            </a:r>
          </a:p>
          <a:p>
            <a:pPr marL="457200" marR="0" lvl="0" indent="-45720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en-GB" sz="1800" b="0"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rPr>
              <a:t>This event is the “usual” Q3 working party for all members – same place/ same time!</a:t>
            </a:r>
          </a:p>
          <a:p>
            <a:pPr marL="457200" marR="0" lvl="0" indent="-45720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en-GB" sz="1800" b="0"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rPr>
              <a:t>There will be plenty of coffee and lunch provided to all members who attend. </a:t>
            </a:r>
          </a:p>
          <a:p>
            <a:pPr marL="457200" marR="0" lvl="0" indent="-45720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en-GB" sz="1800" b="0"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rPr>
              <a:t>There is no charge for this event. </a:t>
            </a:r>
          </a:p>
          <a:p>
            <a:pPr marL="0" indent="0">
              <a:buNone/>
            </a:pPr>
            <a:endParaRPr lang="en-GB" dirty="0"/>
          </a:p>
        </p:txBody>
      </p:sp>
    </p:spTree>
    <p:extLst>
      <p:ext uri="{BB962C8B-B14F-4D97-AF65-F5344CB8AC3E}">
        <p14:creationId xmlns:p14="http://schemas.microsoft.com/office/powerpoint/2010/main" val="1478138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E23BA-C9C3-4A94-9C90-0AE5CABD6604}"/>
              </a:ext>
            </a:extLst>
          </p:cNvPr>
          <p:cNvSpPr>
            <a:spLocks noGrp="1"/>
          </p:cNvSpPr>
          <p:nvPr>
            <p:ph type="title"/>
          </p:nvPr>
        </p:nvSpPr>
        <p:spPr/>
        <p:txBody>
          <a:bodyPr/>
          <a:lstStyle/>
          <a:p>
            <a:r>
              <a:rPr lang="en-GB" dirty="0"/>
              <a:t>Day 1 Agenda (draft) and Structure</a:t>
            </a:r>
          </a:p>
        </p:txBody>
      </p:sp>
      <p:graphicFrame>
        <p:nvGraphicFramePr>
          <p:cNvPr id="11" name="Content Placeholder 10">
            <a:extLst>
              <a:ext uri="{FF2B5EF4-FFF2-40B4-BE49-F238E27FC236}">
                <a16:creationId xmlns:a16="http://schemas.microsoft.com/office/drawing/2014/main" id="{1C7F6A4D-1554-D66F-5E83-AC421252FAEB}"/>
              </a:ext>
            </a:extLst>
          </p:cNvPr>
          <p:cNvGraphicFramePr>
            <a:graphicFrameLocks noGrp="1"/>
          </p:cNvGraphicFramePr>
          <p:nvPr>
            <p:ph idx="1"/>
            <p:extLst>
              <p:ext uri="{D42A27DB-BD31-4B8C-83A1-F6EECF244321}">
                <p14:modId xmlns:p14="http://schemas.microsoft.com/office/powerpoint/2010/main" val="633707861"/>
              </p:ext>
            </p:extLst>
          </p:nvPr>
        </p:nvGraphicFramePr>
        <p:xfrm>
          <a:off x="2734323" y="1301384"/>
          <a:ext cx="6489576" cy="4612552"/>
        </p:xfrm>
        <a:graphic>
          <a:graphicData uri="http://schemas.openxmlformats.org/drawingml/2006/table">
            <a:tbl>
              <a:tblPr firstRow="1" firstCol="1" bandRow="1">
                <a:tableStyleId>{5C22544A-7EE6-4342-B048-85BDC9FD1C3A}</a:tableStyleId>
              </a:tblPr>
              <a:tblGrid>
                <a:gridCol w="655724">
                  <a:extLst>
                    <a:ext uri="{9D8B030D-6E8A-4147-A177-3AD203B41FA5}">
                      <a16:colId xmlns:a16="http://schemas.microsoft.com/office/drawing/2014/main" val="279449879"/>
                    </a:ext>
                  </a:extLst>
                </a:gridCol>
                <a:gridCol w="1063842">
                  <a:extLst>
                    <a:ext uri="{9D8B030D-6E8A-4147-A177-3AD203B41FA5}">
                      <a16:colId xmlns:a16="http://schemas.microsoft.com/office/drawing/2014/main" val="2979194096"/>
                    </a:ext>
                  </a:extLst>
                </a:gridCol>
                <a:gridCol w="984664">
                  <a:extLst>
                    <a:ext uri="{9D8B030D-6E8A-4147-A177-3AD203B41FA5}">
                      <a16:colId xmlns:a16="http://schemas.microsoft.com/office/drawing/2014/main" val="1083117678"/>
                    </a:ext>
                  </a:extLst>
                </a:gridCol>
                <a:gridCol w="984664">
                  <a:extLst>
                    <a:ext uri="{9D8B030D-6E8A-4147-A177-3AD203B41FA5}">
                      <a16:colId xmlns:a16="http://schemas.microsoft.com/office/drawing/2014/main" val="2707545464"/>
                    </a:ext>
                  </a:extLst>
                </a:gridCol>
                <a:gridCol w="912687">
                  <a:extLst>
                    <a:ext uri="{9D8B030D-6E8A-4147-A177-3AD203B41FA5}">
                      <a16:colId xmlns:a16="http://schemas.microsoft.com/office/drawing/2014/main" val="2689272552"/>
                    </a:ext>
                  </a:extLst>
                </a:gridCol>
                <a:gridCol w="1066001">
                  <a:extLst>
                    <a:ext uri="{9D8B030D-6E8A-4147-A177-3AD203B41FA5}">
                      <a16:colId xmlns:a16="http://schemas.microsoft.com/office/drawing/2014/main" val="4028321898"/>
                    </a:ext>
                  </a:extLst>
                </a:gridCol>
                <a:gridCol w="821994">
                  <a:extLst>
                    <a:ext uri="{9D8B030D-6E8A-4147-A177-3AD203B41FA5}">
                      <a16:colId xmlns:a16="http://schemas.microsoft.com/office/drawing/2014/main" val="3585905606"/>
                    </a:ext>
                  </a:extLst>
                </a:gridCol>
              </a:tblGrid>
              <a:tr h="150481">
                <a:tc>
                  <a:txBody>
                    <a:bodyPr/>
                    <a:lstStyle/>
                    <a:p>
                      <a:pPr>
                        <a:lnSpc>
                          <a:spcPts val="1350"/>
                        </a:lnSpc>
                      </a:pPr>
                      <a:r>
                        <a:rPr lang="en-GB" sz="900">
                          <a:effectLst/>
                        </a:rPr>
                        <a:t>Time</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gridSpan="6">
                  <a:txBody>
                    <a:bodyPr/>
                    <a:lstStyle/>
                    <a:p>
                      <a:pPr>
                        <a:lnSpc>
                          <a:spcPts val="1350"/>
                        </a:lnSpc>
                      </a:pPr>
                      <a:r>
                        <a:rPr lang="en-GB" sz="900">
                          <a:effectLst/>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169525078"/>
                  </a:ext>
                </a:extLst>
              </a:tr>
              <a:tr h="150481">
                <a:tc>
                  <a:txBody>
                    <a:bodyPr/>
                    <a:lstStyle/>
                    <a:p>
                      <a:pPr>
                        <a:lnSpc>
                          <a:spcPts val="1350"/>
                        </a:lnSpc>
                      </a:pPr>
                      <a:r>
                        <a:rPr lang="en-GB" sz="900">
                          <a:effectLst/>
                        </a:rPr>
                        <a:t>10.30</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gridSpan="6">
                  <a:txBody>
                    <a:bodyPr/>
                    <a:lstStyle/>
                    <a:p>
                      <a:pPr>
                        <a:lnSpc>
                          <a:spcPts val="1350"/>
                        </a:lnSpc>
                      </a:pPr>
                      <a:r>
                        <a:rPr lang="en-GB" sz="900">
                          <a:effectLst/>
                        </a:rPr>
                        <a:t>Plenary Session – Main Room</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049109795"/>
                  </a:ext>
                </a:extLst>
              </a:tr>
              <a:tr h="150481">
                <a:tc>
                  <a:txBody>
                    <a:bodyPr/>
                    <a:lstStyle/>
                    <a:p>
                      <a:pPr>
                        <a:lnSpc>
                          <a:spcPts val="1350"/>
                        </a:lnSpc>
                      </a:pPr>
                      <a:r>
                        <a:rPr lang="en-GB" sz="900">
                          <a:effectLst/>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a:txBody>
                    <a:bodyPr/>
                    <a:lstStyle/>
                    <a:p>
                      <a:pPr>
                        <a:lnSpc>
                          <a:spcPts val="1350"/>
                        </a:lnSpc>
                      </a:pPr>
                      <a:r>
                        <a:rPr lang="en-GB" sz="900">
                          <a:effectLst/>
                        </a:rPr>
                        <a:t>Procurement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a:txBody>
                    <a:bodyPr/>
                    <a:lstStyle/>
                    <a:p>
                      <a:pPr>
                        <a:lnSpc>
                          <a:spcPts val="1350"/>
                        </a:lnSpc>
                      </a:pPr>
                      <a:r>
                        <a:rPr lang="en-GB" sz="900">
                          <a:effectLst/>
                        </a:rPr>
                        <a:t>Regulatory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a:txBody>
                    <a:bodyPr/>
                    <a:lstStyle/>
                    <a:p>
                      <a:pPr>
                        <a:lnSpc>
                          <a:spcPts val="1350"/>
                        </a:lnSpc>
                      </a:pPr>
                      <a:r>
                        <a:rPr lang="en-GB" sz="900">
                          <a:effectLst/>
                        </a:rPr>
                        <a:t>Digital</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a:txBody>
                    <a:bodyPr/>
                    <a:lstStyle/>
                    <a:p>
                      <a:pPr>
                        <a:lnSpc>
                          <a:spcPts val="1350"/>
                        </a:lnSpc>
                      </a:pPr>
                      <a:r>
                        <a:rPr lang="en-GB" sz="900">
                          <a:effectLst/>
                        </a:rPr>
                        <a:t>NPT &amp; ID</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a:txBody>
                    <a:bodyPr/>
                    <a:lstStyle/>
                    <a:p>
                      <a:pPr>
                        <a:lnSpc>
                          <a:spcPts val="1350"/>
                        </a:lnSpc>
                      </a:pPr>
                      <a:r>
                        <a:rPr lang="en-GB" sz="900">
                          <a:effectLst/>
                        </a:rPr>
                        <a:t>Environmental</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a:txBody>
                    <a:bodyPr/>
                    <a:lstStyle/>
                    <a:p>
                      <a:pPr>
                        <a:lnSpc>
                          <a:spcPts val="1350"/>
                        </a:lnSpc>
                      </a:pPr>
                      <a:r>
                        <a:rPr lang="en-GB" sz="900">
                          <a:effectLst/>
                        </a:rPr>
                        <a:t>Genomics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extLst>
                  <a:ext uri="{0D108BD9-81ED-4DB2-BD59-A6C34878D82A}">
                    <a16:rowId xmlns:a16="http://schemas.microsoft.com/office/drawing/2014/main" val="2186162179"/>
                  </a:ext>
                </a:extLst>
              </a:tr>
              <a:tr h="791798">
                <a:tc>
                  <a:txBody>
                    <a:bodyPr/>
                    <a:lstStyle/>
                    <a:p>
                      <a:pPr>
                        <a:lnSpc>
                          <a:spcPts val="1350"/>
                        </a:lnSpc>
                      </a:pPr>
                      <a:r>
                        <a:rPr lang="en-GB" sz="900">
                          <a:effectLst/>
                        </a:rPr>
                        <a:t>10.50</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a:txBody>
                    <a:bodyPr/>
                    <a:lstStyle/>
                    <a:p>
                      <a:pPr>
                        <a:lnSpc>
                          <a:spcPts val="1350"/>
                        </a:lnSpc>
                      </a:pPr>
                      <a:r>
                        <a:rPr lang="en-GB" sz="900">
                          <a:effectLst/>
                        </a:rPr>
                        <a:t>Frameworks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a:txBody>
                    <a:bodyPr/>
                    <a:lstStyle/>
                    <a:p>
                      <a:pPr>
                        <a:lnSpc>
                          <a:spcPts val="1350"/>
                        </a:lnSpc>
                      </a:pPr>
                      <a:r>
                        <a:rPr lang="en-GB" sz="900">
                          <a:effectLst/>
                        </a:rPr>
                        <a:t>Sustainability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a:txBody>
                    <a:bodyPr/>
                    <a:lstStyle/>
                    <a:p>
                      <a:pPr>
                        <a:lnSpc>
                          <a:spcPts val="1350"/>
                        </a:lnSpc>
                      </a:pPr>
                      <a:r>
                        <a:rPr lang="en-GB" sz="900">
                          <a:effectLst/>
                        </a:rPr>
                        <a:t>Cyber Security &amp; IVD Systems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a:txBody>
                    <a:bodyPr/>
                    <a:lstStyle/>
                    <a:p>
                      <a:pPr>
                        <a:lnSpc>
                          <a:spcPts val="1350"/>
                        </a:lnSpc>
                      </a:pPr>
                      <a:r>
                        <a:rPr lang="en-GB" sz="900">
                          <a:effectLst/>
                        </a:rPr>
                        <a:t>Impact of the UK Diagnostics Strategy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a:txBody>
                    <a:bodyPr/>
                    <a:lstStyle/>
                    <a:p>
                      <a:pPr>
                        <a:lnSpc>
                          <a:spcPts val="1350"/>
                        </a:lnSpc>
                      </a:pPr>
                      <a:r>
                        <a:rPr lang="en-GB" sz="900">
                          <a:effectLst/>
                        </a:rPr>
                        <a:t>BOMCHECK</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a:txBody>
                    <a:bodyPr/>
                    <a:lstStyle/>
                    <a:p>
                      <a:pPr>
                        <a:lnSpc>
                          <a:spcPts val="1350"/>
                        </a:lnSpc>
                      </a:pPr>
                      <a:r>
                        <a:rPr lang="en-GB" sz="900">
                          <a:effectLst/>
                        </a:rPr>
                        <a:t>LDT Regulation for Genomic Tests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extLst>
                  <a:ext uri="{0D108BD9-81ED-4DB2-BD59-A6C34878D82A}">
                    <a16:rowId xmlns:a16="http://schemas.microsoft.com/office/drawing/2014/main" val="904825435"/>
                  </a:ext>
                </a:extLst>
              </a:tr>
              <a:tr h="791798">
                <a:tc>
                  <a:txBody>
                    <a:bodyPr/>
                    <a:lstStyle/>
                    <a:p>
                      <a:pPr>
                        <a:lnSpc>
                          <a:spcPts val="1350"/>
                        </a:lnSpc>
                      </a:pPr>
                      <a:r>
                        <a:rPr lang="en-GB" sz="900">
                          <a:effectLst/>
                        </a:rPr>
                        <a:t>11.20</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a:txBody>
                    <a:bodyPr/>
                    <a:lstStyle/>
                    <a:p>
                      <a:pPr>
                        <a:lnSpc>
                          <a:spcPts val="1350"/>
                        </a:lnSpc>
                      </a:pPr>
                      <a:r>
                        <a:rPr lang="en-GB" sz="900">
                          <a:effectLst/>
                        </a:rPr>
                        <a:t>Social Value</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a:txBody>
                    <a:bodyPr/>
                    <a:lstStyle/>
                    <a:p>
                      <a:pPr>
                        <a:lnSpc>
                          <a:spcPts val="1350"/>
                        </a:lnSpc>
                      </a:pPr>
                      <a:r>
                        <a:rPr lang="en-GB" sz="900">
                          <a:effectLst/>
                        </a:rPr>
                        <a:t>Global Regulations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a:txBody>
                    <a:bodyPr/>
                    <a:lstStyle/>
                    <a:p>
                      <a:pPr>
                        <a:lnSpc>
                          <a:spcPts val="1350"/>
                        </a:lnSpc>
                      </a:pPr>
                      <a:r>
                        <a:rPr lang="en-GB" sz="900">
                          <a:effectLst/>
                        </a:rPr>
                        <a:t>Digital resilience</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a:txBody>
                    <a:bodyPr/>
                    <a:lstStyle/>
                    <a:p>
                      <a:pPr>
                        <a:lnSpc>
                          <a:spcPts val="1350"/>
                        </a:lnSpc>
                      </a:pPr>
                      <a:r>
                        <a:rPr lang="en-GB" sz="900">
                          <a:effectLst/>
                        </a:rPr>
                        <a:t>Is this the future, NPT, APPS, LFT, connectivity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a:txBody>
                    <a:bodyPr/>
                    <a:lstStyle/>
                    <a:p>
                      <a:pPr>
                        <a:lnSpc>
                          <a:spcPts val="1350"/>
                        </a:lnSpc>
                      </a:pPr>
                      <a:r>
                        <a:rPr lang="en-GB" sz="900">
                          <a:effectLst/>
                        </a:rPr>
                        <a:t>HSE Works Programme</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a:txBody>
                    <a:bodyPr/>
                    <a:lstStyle/>
                    <a:p>
                      <a:pPr>
                        <a:lnSpc>
                          <a:spcPts val="1350"/>
                        </a:lnSpc>
                      </a:pPr>
                      <a:r>
                        <a:rPr lang="en-GB" sz="900">
                          <a:effectLst/>
                        </a:rPr>
                        <a:t>Genomics White Paper and Diagnostic Strategy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extLst>
                  <a:ext uri="{0D108BD9-81ED-4DB2-BD59-A6C34878D82A}">
                    <a16:rowId xmlns:a16="http://schemas.microsoft.com/office/drawing/2014/main" val="165575535"/>
                  </a:ext>
                </a:extLst>
              </a:tr>
              <a:tr h="631468">
                <a:tc>
                  <a:txBody>
                    <a:bodyPr/>
                    <a:lstStyle/>
                    <a:p>
                      <a:pPr>
                        <a:lnSpc>
                          <a:spcPts val="1350"/>
                        </a:lnSpc>
                      </a:pPr>
                      <a:r>
                        <a:rPr lang="en-GB" sz="900">
                          <a:effectLst/>
                        </a:rPr>
                        <a:t>12.00</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a:txBody>
                    <a:bodyPr/>
                    <a:lstStyle/>
                    <a:p>
                      <a:pPr>
                        <a:lnSpc>
                          <a:spcPts val="1350"/>
                        </a:lnSpc>
                      </a:pPr>
                      <a:r>
                        <a:rPr lang="en-GB" sz="900">
                          <a:effectLst/>
                        </a:rPr>
                        <a:t>GS1/Peppol</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a:txBody>
                    <a:bodyPr/>
                    <a:lstStyle/>
                    <a:p>
                      <a:pPr>
                        <a:lnSpc>
                          <a:spcPts val="1350"/>
                        </a:lnSpc>
                      </a:pPr>
                      <a:r>
                        <a:rPr lang="en-GB" sz="900">
                          <a:effectLst/>
                        </a:rPr>
                        <a:t>ISO</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a:txBody>
                    <a:bodyPr/>
                    <a:lstStyle/>
                    <a:p>
                      <a:pPr>
                        <a:lnSpc>
                          <a:spcPts val="1350"/>
                        </a:lnSpc>
                      </a:pPr>
                      <a:r>
                        <a:rPr lang="en-GB" sz="900">
                          <a:effectLst/>
                        </a:rPr>
                        <a:t>Software as an IVD</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a:txBody>
                    <a:bodyPr/>
                    <a:lstStyle/>
                    <a:p>
                      <a:pPr>
                        <a:lnSpc>
                          <a:spcPts val="1350"/>
                        </a:lnSpc>
                      </a:pPr>
                      <a:r>
                        <a:rPr lang="en-GB" sz="900">
                          <a:effectLst/>
                        </a:rPr>
                        <a:t>Waste, Eco-Design and Circular Economy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a:txBody>
                    <a:bodyPr/>
                    <a:lstStyle/>
                    <a:p>
                      <a:pPr>
                        <a:lnSpc>
                          <a:spcPts val="1350"/>
                        </a:lnSpc>
                      </a:pPr>
                      <a:r>
                        <a:rPr lang="en-GB" sz="900">
                          <a:effectLst/>
                        </a:rPr>
                        <a:t>HSE Engagement on Chemicals legislation</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a:txBody>
                    <a:bodyPr/>
                    <a:lstStyle/>
                    <a:p>
                      <a:pPr>
                        <a:lnSpc>
                          <a:spcPts val="1350"/>
                        </a:lnSpc>
                      </a:pPr>
                      <a:r>
                        <a:rPr lang="en-GB" sz="900">
                          <a:effectLst/>
                        </a:rPr>
                        <a:t>TBC</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extLst>
                  <a:ext uri="{0D108BD9-81ED-4DB2-BD59-A6C34878D82A}">
                    <a16:rowId xmlns:a16="http://schemas.microsoft.com/office/drawing/2014/main" val="446606828"/>
                  </a:ext>
                </a:extLst>
              </a:tr>
              <a:tr h="310810">
                <a:tc>
                  <a:txBody>
                    <a:bodyPr/>
                    <a:lstStyle/>
                    <a:p>
                      <a:pPr>
                        <a:lnSpc>
                          <a:spcPts val="1350"/>
                        </a:lnSpc>
                      </a:pPr>
                      <a:r>
                        <a:rPr lang="en-GB" sz="900">
                          <a:effectLst/>
                        </a:rPr>
                        <a:t>12.30</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a:txBody>
                    <a:bodyPr/>
                    <a:lstStyle/>
                    <a:p>
                      <a:pPr>
                        <a:lnSpc>
                          <a:spcPts val="1350"/>
                        </a:lnSpc>
                      </a:pPr>
                      <a:r>
                        <a:rPr lang="en-GB" sz="900">
                          <a:effectLst/>
                        </a:rPr>
                        <a:t>Digital Path Transformation</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a:txBody>
                    <a:bodyPr/>
                    <a:lstStyle/>
                    <a:p>
                      <a:pPr>
                        <a:lnSpc>
                          <a:spcPts val="1350"/>
                        </a:lnSpc>
                      </a:pPr>
                      <a:r>
                        <a:rPr lang="en-GB" sz="900">
                          <a:effectLst/>
                        </a:rPr>
                        <a:t>10 Year View</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a:txBody>
                    <a:bodyPr/>
                    <a:lstStyle/>
                    <a:p>
                      <a:pPr>
                        <a:lnSpc>
                          <a:spcPts val="1350"/>
                        </a:lnSpc>
                      </a:pPr>
                      <a:r>
                        <a:rPr lang="en-GB" sz="900">
                          <a:effectLst/>
                        </a:rPr>
                        <a:t>Sustainability in Digital</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a:txBody>
                    <a:bodyPr/>
                    <a:lstStyle/>
                    <a:p>
                      <a:pPr>
                        <a:lnSpc>
                          <a:spcPts val="1350"/>
                        </a:lnSpc>
                      </a:pPr>
                      <a:r>
                        <a:rPr lang="en-GB" sz="900">
                          <a:effectLst/>
                        </a:rPr>
                        <a:t>CTDA</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a:txBody>
                    <a:bodyPr/>
                    <a:lstStyle/>
                    <a:p>
                      <a:pPr>
                        <a:lnSpc>
                          <a:spcPts val="1350"/>
                        </a:lnSpc>
                      </a:pPr>
                      <a:r>
                        <a:rPr lang="en-GB" sz="900">
                          <a:effectLst/>
                        </a:rPr>
                        <a:t>CPI Sustainability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a:txBody>
                    <a:bodyPr/>
                    <a:lstStyle/>
                    <a:p>
                      <a:pPr>
                        <a:lnSpc>
                          <a:spcPts val="1350"/>
                        </a:lnSpc>
                      </a:pPr>
                      <a:r>
                        <a:rPr lang="en-GB" sz="900">
                          <a:effectLst/>
                        </a:rPr>
                        <a:t>TBC</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extLst>
                  <a:ext uri="{0D108BD9-81ED-4DB2-BD59-A6C34878D82A}">
                    <a16:rowId xmlns:a16="http://schemas.microsoft.com/office/drawing/2014/main" val="3639990100"/>
                  </a:ext>
                </a:extLst>
              </a:tr>
              <a:tr h="150481">
                <a:tc>
                  <a:txBody>
                    <a:bodyPr/>
                    <a:lstStyle/>
                    <a:p>
                      <a:pPr>
                        <a:lnSpc>
                          <a:spcPts val="1350"/>
                        </a:lnSpc>
                      </a:pPr>
                      <a:r>
                        <a:rPr lang="en-GB" sz="900">
                          <a:effectLst/>
                        </a:rPr>
                        <a:t>13.00</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gridSpan="6">
                  <a:txBody>
                    <a:bodyPr/>
                    <a:lstStyle/>
                    <a:p>
                      <a:pPr>
                        <a:lnSpc>
                          <a:spcPts val="1350"/>
                        </a:lnSpc>
                      </a:pPr>
                      <a:r>
                        <a:rPr lang="en-GB" sz="900">
                          <a:effectLst/>
                        </a:rPr>
                        <a:t>LUNCH</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257951326"/>
                  </a:ext>
                </a:extLst>
              </a:tr>
              <a:tr h="150481">
                <a:tc gridSpan="7">
                  <a:txBody>
                    <a:bodyPr/>
                    <a:lstStyle/>
                    <a:p>
                      <a:pPr>
                        <a:lnSpc>
                          <a:spcPts val="1350"/>
                        </a:lnSpc>
                      </a:pPr>
                      <a:r>
                        <a:rPr lang="en-GB" sz="900">
                          <a:effectLst/>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289423413"/>
                  </a:ext>
                </a:extLst>
              </a:tr>
              <a:tr h="310810">
                <a:tc>
                  <a:txBody>
                    <a:bodyPr/>
                    <a:lstStyle/>
                    <a:p>
                      <a:pPr>
                        <a:lnSpc>
                          <a:spcPts val="1350"/>
                        </a:lnSpc>
                      </a:pPr>
                      <a:r>
                        <a:rPr lang="en-GB" sz="900">
                          <a:effectLst/>
                        </a:rPr>
                        <a:t>14.00-17.00</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gridSpan="6">
                  <a:txBody>
                    <a:bodyPr/>
                    <a:lstStyle/>
                    <a:p>
                      <a:pPr>
                        <a:lnSpc>
                          <a:spcPts val="1350"/>
                        </a:lnSpc>
                      </a:pPr>
                      <a:r>
                        <a:rPr lang="en-GB" sz="900">
                          <a:effectLst/>
                        </a:rPr>
                        <a:t>MGM</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66951563"/>
                  </a:ext>
                </a:extLst>
              </a:tr>
              <a:tr h="150481">
                <a:tc gridSpan="7">
                  <a:txBody>
                    <a:bodyPr/>
                    <a:lstStyle/>
                    <a:p>
                      <a:pPr>
                        <a:lnSpc>
                          <a:spcPts val="1350"/>
                        </a:lnSpc>
                      </a:pPr>
                      <a:r>
                        <a:rPr lang="en-GB" sz="900">
                          <a:effectLst/>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041031117"/>
                  </a:ext>
                </a:extLst>
              </a:tr>
              <a:tr h="310810">
                <a:tc>
                  <a:txBody>
                    <a:bodyPr/>
                    <a:lstStyle/>
                    <a:p>
                      <a:pPr>
                        <a:lnSpc>
                          <a:spcPts val="1350"/>
                        </a:lnSpc>
                      </a:pPr>
                      <a:r>
                        <a:rPr lang="en-GB" sz="900">
                          <a:effectLst/>
                        </a:rPr>
                        <a:t>17.00-19.00</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gridSpan="6">
                  <a:txBody>
                    <a:bodyPr/>
                    <a:lstStyle/>
                    <a:p>
                      <a:pPr>
                        <a:lnSpc>
                          <a:spcPts val="1350"/>
                        </a:lnSpc>
                      </a:pPr>
                      <a:r>
                        <a:rPr lang="en-GB" sz="900">
                          <a:effectLst/>
                        </a:rPr>
                        <a:t>Networking/ Free time</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608269581"/>
                  </a:ext>
                </a:extLst>
              </a:tr>
              <a:tr h="150481">
                <a:tc gridSpan="7">
                  <a:txBody>
                    <a:bodyPr/>
                    <a:lstStyle/>
                    <a:p>
                      <a:pPr>
                        <a:lnSpc>
                          <a:spcPts val="1350"/>
                        </a:lnSpc>
                      </a:pPr>
                      <a:r>
                        <a:rPr lang="en-GB" sz="900">
                          <a:effectLst/>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866008664"/>
                  </a:ext>
                </a:extLst>
              </a:tr>
              <a:tr h="150481">
                <a:tc>
                  <a:txBody>
                    <a:bodyPr/>
                    <a:lstStyle/>
                    <a:p>
                      <a:pPr>
                        <a:lnSpc>
                          <a:spcPts val="1350"/>
                        </a:lnSpc>
                      </a:pPr>
                      <a:r>
                        <a:rPr lang="en-GB" sz="900">
                          <a:effectLst/>
                        </a:rPr>
                        <a:t>19.30</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gridSpan="6">
                  <a:txBody>
                    <a:bodyPr/>
                    <a:lstStyle/>
                    <a:p>
                      <a:pPr>
                        <a:lnSpc>
                          <a:spcPts val="1350"/>
                        </a:lnSpc>
                      </a:pPr>
                      <a:r>
                        <a:rPr lang="en-GB" sz="900" dirty="0">
                          <a:effectLst/>
                        </a:rPr>
                        <a:t>Anniversary Dinner – Pre-Booked only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1841" marR="61841"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304186859"/>
                  </a:ext>
                </a:extLst>
              </a:tr>
            </a:tbl>
          </a:graphicData>
        </a:graphic>
      </p:graphicFrame>
    </p:spTree>
    <p:extLst>
      <p:ext uri="{BB962C8B-B14F-4D97-AF65-F5344CB8AC3E}">
        <p14:creationId xmlns:p14="http://schemas.microsoft.com/office/powerpoint/2010/main" val="13204192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E23BA-C9C3-4A94-9C90-0AE5CABD6604}"/>
              </a:ext>
            </a:extLst>
          </p:cNvPr>
          <p:cNvSpPr>
            <a:spLocks noGrp="1"/>
          </p:cNvSpPr>
          <p:nvPr>
            <p:ph type="title"/>
          </p:nvPr>
        </p:nvSpPr>
        <p:spPr/>
        <p:txBody>
          <a:bodyPr/>
          <a:lstStyle/>
          <a:p>
            <a:r>
              <a:rPr lang="en-GB" dirty="0"/>
              <a:t>Day 1 – Anniversary Dinner and Accommodation</a:t>
            </a:r>
          </a:p>
        </p:txBody>
      </p:sp>
      <p:sp>
        <p:nvSpPr>
          <p:cNvPr id="6" name="Content Placeholder 5">
            <a:extLst>
              <a:ext uri="{FF2B5EF4-FFF2-40B4-BE49-F238E27FC236}">
                <a16:creationId xmlns:a16="http://schemas.microsoft.com/office/drawing/2014/main" id="{97571857-8450-4F52-BF49-7030545CD178}"/>
              </a:ext>
            </a:extLst>
          </p:cNvPr>
          <p:cNvSpPr>
            <a:spLocks noGrp="1"/>
          </p:cNvSpPr>
          <p:nvPr>
            <p:ph idx="1"/>
          </p:nvPr>
        </p:nvSpPr>
        <p:spPr>
          <a:xfrm>
            <a:off x="1006876" y="1887768"/>
            <a:ext cx="10515600" cy="4770483"/>
          </a:xfrm>
        </p:spPr>
        <p:txBody>
          <a:bodyPr/>
          <a:lstStyle/>
          <a:p>
            <a:pPr lvl="0">
              <a:defRPr/>
            </a:pPr>
            <a:r>
              <a:rPr lang="en-GB" sz="1800" dirty="0">
                <a:solidFill>
                  <a:srgbClr val="002060"/>
                </a:solidFill>
                <a:latin typeface="Calibri" panose="020F0502020204030204" pitchFamily="34" charset="0"/>
                <a:cs typeface="Calibri" panose="020F0502020204030204" pitchFamily="34" charset="0"/>
              </a:rPr>
              <a:t>Ticket type is </a:t>
            </a:r>
            <a:r>
              <a:rPr lang="en-GB" dirty="0"/>
              <a:t>WP + MGM + Dinner + Room</a:t>
            </a:r>
            <a:r>
              <a:rPr lang="en-GB" sz="1800" dirty="0">
                <a:solidFill>
                  <a:srgbClr val="002060"/>
                </a:solidFill>
                <a:latin typeface="Calibri" panose="020F0502020204030204" pitchFamily="34" charset="0"/>
                <a:cs typeface="Calibri" panose="020F0502020204030204" pitchFamily="34" charset="0"/>
              </a:rPr>
              <a:t> – There are 0 places available for the dinner &amp; complimentary room.</a:t>
            </a:r>
          </a:p>
          <a:p>
            <a:pPr lvl="0">
              <a:defRPr/>
            </a:pPr>
            <a:r>
              <a:rPr kumimoji="0" lang="en-GB" sz="1800" b="0"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rPr>
              <a:t>There are 32 places reserved for invited stakeholder guests.</a:t>
            </a:r>
          </a:p>
          <a:p>
            <a:pPr lvl="0">
              <a:defRPr/>
            </a:pPr>
            <a:r>
              <a:rPr lang="en-GB" sz="1800" dirty="0">
                <a:solidFill>
                  <a:srgbClr val="002060"/>
                </a:solidFill>
                <a:latin typeface="Calibri" panose="020F0502020204030204" pitchFamily="34" charset="0"/>
                <a:cs typeface="Calibri" panose="020F0502020204030204" pitchFamily="34" charset="0"/>
              </a:rPr>
              <a:t>As declines come in – we will release a place. Members can email </a:t>
            </a:r>
            <a:r>
              <a:rPr lang="en-GB" sz="1800" dirty="0">
                <a:solidFill>
                  <a:srgbClr val="002060"/>
                </a:solidFill>
                <a:latin typeface="Calibri" panose="020F0502020204030204" pitchFamily="34" charset="0"/>
                <a:cs typeface="Calibri" panose="020F0502020204030204" pitchFamily="34" charset="0"/>
                <a:hlinkClick r:id="rId2"/>
              </a:rPr>
              <a:t>helen@bivda.org.uk</a:t>
            </a:r>
            <a:r>
              <a:rPr lang="en-GB" sz="1800" dirty="0">
                <a:solidFill>
                  <a:srgbClr val="002060"/>
                </a:solidFill>
                <a:latin typeface="Calibri" panose="020F0502020204030204" pitchFamily="34" charset="0"/>
                <a:cs typeface="Calibri" panose="020F0502020204030204" pitchFamily="34" charset="0"/>
              </a:rPr>
              <a:t> AND </a:t>
            </a:r>
            <a:r>
              <a:rPr lang="en-GB" sz="1800" dirty="0">
                <a:solidFill>
                  <a:srgbClr val="002060"/>
                </a:solidFill>
                <a:latin typeface="Calibri" panose="020F0502020204030204" pitchFamily="34" charset="0"/>
                <a:cs typeface="Calibri" panose="020F0502020204030204" pitchFamily="34" charset="0"/>
                <a:hlinkClick r:id="rId3"/>
              </a:rPr>
              <a:t>Natalie@bivda.org.uk</a:t>
            </a:r>
            <a:r>
              <a:rPr lang="en-GB" sz="1800" dirty="0">
                <a:solidFill>
                  <a:srgbClr val="002060"/>
                </a:solidFill>
                <a:latin typeface="Calibri" panose="020F0502020204030204" pitchFamily="34" charset="0"/>
                <a:cs typeface="Calibri" panose="020F0502020204030204" pitchFamily="34" charset="0"/>
              </a:rPr>
              <a:t> to go on the reserve list and we will put members on a first come first served basis and you will receive the booking information as we put you on the list.</a:t>
            </a:r>
          </a:p>
          <a:p>
            <a:pPr lvl="0">
              <a:defRPr/>
            </a:pPr>
            <a:r>
              <a:rPr kumimoji="0" lang="en-GB" sz="1800" b="0"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rPr>
              <a:t>The reserve</a:t>
            </a:r>
            <a:r>
              <a:rPr kumimoji="0" lang="en-GB" sz="1800" b="0" i="0" u="none" strike="noStrike" kern="1200" cap="none" spc="0" normalizeH="0" noProof="0" dirty="0">
                <a:ln>
                  <a:noFill/>
                </a:ln>
                <a:solidFill>
                  <a:srgbClr val="002060"/>
                </a:solidFill>
                <a:effectLst/>
                <a:uLnTx/>
                <a:uFillTx/>
                <a:latin typeface="Calibri" panose="020F0502020204030204" pitchFamily="34" charset="0"/>
                <a:ea typeface="+mn-ea"/>
                <a:cs typeface="Calibri" panose="020F0502020204030204" pitchFamily="34" charset="0"/>
              </a:rPr>
              <a:t> list will only be for the full Day 1 event.</a:t>
            </a:r>
          </a:p>
          <a:p>
            <a:pPr lvl="0">
              <a:defRPr/>
            </a:pPr>
            <a:r>
              <a:rPr lang="en-GB" sz="1800" baseline="0" dirty="0">
                <a:solidFill>
                  <a:srgbClr val="002060"/>
                </a:solidFill>
                <a:latin typeface="Calibri" panose="020F0502020204030204" pitchFamily="34" charset="0"/>
                <a:cs typeface="Calibri" panose="020F0502020204030204" pitchFamily="34" charset="0"/>
              </a:rPr>
              <a:t>Members will arrive and register at 10 –</a:t>
            </a:r>
            <a:r>
              <a:rPr lang="en-GB" sz="1800" dirty="0">
                <a:solidFill>
                  <a:srgbClr val="002060"/>
                </a:solidFill>
                <a:latin typeface="Calibri" panose="020F0502020204030204" pitchFamily="34" charset="0"/>
                <a:cs typeface="Calibri" panose="020F0502020204030204" pitchFamily="34" charset="0"/>
              </a:rPr>
              <a:t> in time for the Plenary session at 10.30 </a:t>
            </a:r>
            <a:r>
              <a:rPr lang="en-GB" sz="1800" baseline="0" dirty="0">
                <a:solidFill>
                  <a:srgbClr val="002060"/>
                </a:solidFill>
                <a:latin typeface="Calibri" panose="020F0502020204030204" pitchFamily="34" charset="0"/>
                <a:cs typeface="Calibri" panose="020F0502020204030204" pitchFamily="34" charset="0"/>
              </a:rPr>
              <a:t>and check in for the Rooms is 3pm. </a:t>
            </a:r>
            <a:r>
              <a:rPr lang="en-GB" sz="1800" dirty="0">
                <a:solidFill>
                  <a:srgbClr val="002060"/>
                </a:solidFill>
                <a:latin typeface="Calibri" panose="020F0502020204030204" pitchFamily="34" charset="0"/>
                <a:cs typeface="Calibri" panose="020F0502020204030204" pitchFamily="34" charset="0"/>
              </a:rPr>
              <a:t>Badges, luggage tags and room allocation etc.</a:t>
            </a:r>
          </a:p>
          <a:p>
            <a:pPr lvl="0">
              <a:defRPr/>
            </a:pPr>
            <a:r>
              <a:rPr kumimoji="0" lang="en-GB" sz="1800" b="0"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rPr>
              <a:t>Attendees</a:t>
            </a:r>
            <a:r>
              <a:rPr kumimoji="0" lang="en-GB" sz="1800" b="0" i="0" u="none" strike="noStrike" kern="1200" cap="none" spc="0" normalizeH="0" noProof="0" dirty="0">
                <a:ln>
                  <a:noFill/>
                </a:ln>
                <a:solidFill>
                  <a:srgbClr val="002060"/>
                </a:solidFill>
                <a:effectLst/>
                <a:uLnTx/>
                <a:uFillTx/>
                <a:latin typeface="Calibri" panose="020F0502020204030204" pitchFamily="34" charset="0"/>
                <a:ea typeface="+mn-ea"/>
                <a:cs typeface="Calibri" panose="020F0502020204030204" pitchFamily="34" charset="0"/>
              </a:rPr>
              <a:t> will have scheduled time for check in during the afternoon. </a:t>
            </a:r>
            <a:r>
              <a:rPr kumimoji="0" lang="en-GB" sz="1800" b="0" i="0" u="none" strike="noStrike" kern="1200" cap="none" spc="0" normalizeH="0" noProof="0" dirty="0">
                <a:ln>
                  <a:noFill/>
                </a:ln>
                <a:solidFill>
                  <a:srgbClr val="FF0000"/>
                </a:solidFill>
                <a:effectLst/>
                <a:uLnTx/>
                <a:uFillTx/>
                <a:latin typeface="Calibri" panose="020F0502020204030204" pitchFamily="34" charset="0"/>
                <a:ea typeface="+mn-ea"/>
                <a:cs typeface="Calibri" panose="020F0502020204030204" pitchFamily="34" charset="0"/>
              </a:rPr>
              <a:t>Ideally </a:t>
            </a:r>
            <a:r>
              <a:rPr kumimoji="0" lang="en-GB" sz="1800" b="0" i="0" u="none" strike="noStrike" kern="1200" cap="none" spc="0" normalizeH="0" noProof="0" dirty="0">
                <a:ln>
                  <a:noFill/>
                </a:ln>
                <a:solidFill>
                  <a:srgbClr val="002060"/>
                </a:solidFill>
                <a:effectLst/>
                <a:uLnTx/>
                <a:uFillTx/>
                <a:latin typeface="Calibri" panose="020F0502020204030204" pitchFamily="34" charset="0"/>
                <a:ea typeface="+mn-ea"/>
                <a:cs typeface="Calibri" panose="020F0502020204030204" pitchFamily="34" charset="0"/>
              </a:rPr>
              <a:t>drivers to leave bags in the car but there will be tagging and holding facilities for those who need it so you don’t have to “lug” the bags around.</a:t>
            </a:r>
          </a:p>
          <a:p>
            <a:pPr lvl="0">
              <a:defRPr/>
            </a:pPr>
            <a:r>
              <a:rPr lang="en-GB" sz="1800" baseline="0" dirty="0">
                <a:solidFill>
                  <a:srgbClr val="002060"/>
                </a:solidFill>
                <a:latin typeface="Calibri" panose="020F0502020204030204" pitchFamily="34" charset="0"/>
                <a:cs typeface="Calibri" panose="020F0502020204030204" pitchFamily="34" charset="0"/>
              </a:rPr>
              <a:t>For those not</a:t>
            </a:r>
            <a:r>
              <a:rPr lang="en-GB" sz="1800" dirty="0">
                <a:solidFill>
                  <a:srgbClr val="002060"/>
                </a:solidFill>
                <a:latin typeface="Calibri" panose="020F0502020204030204" pitchFamily="34" charset="0"/>
                <a:cs typeface="Calibri" panose="020F0502020204030204" pitchFamily="34" charset="0"/>
              </a:rPr>
              <a:t> attending the Regulatory Seminar check out is 11.00 on Thursday and its an express checkout. </a:t>
            </a:r>
            <a:endParaRPr kumimoji="0" lang="en-GB" sz="1800" b="0"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endParaRPr>
          </a:p>
          <a:p>
            <a:pPr marL="0" indent="0">
              <a:buNone/>
            </a:pPr>
            <a:endParaRPr lang="en-GB" dirty="0"/>
          </a:p>
        </p:txBody>
      </p:sp>
    </p:spTree>
    <p:extLst>
      <p:ext uri="{BB962C8B-B14F-4D97-AF65-F5344CB8AC3E}">
        <p14:creationId xmlns:p14="http://schemas.microsoft.com/office/powerpoint/2010/main" val="1888585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E23BA-C9C3-4A94-9C90-0AE5CABD6604}"/>
              </a:ext>
            </a:extLst>
          </p:cNvPr>
          <p:cNvSpPr>
            <a:spLocks noGrp="1"/>
          </p:cNvSpPr>
          <p:nvPr>
            <p:ph type="title"/>
          </p:nvPr>
        </p:nvSpPr>
        <p:spPr/>
        <p:txBody>
          <a:bodyPr/>
          <a:lstStyle/>
          <a:p>
            <a:r>
              <a:rPr lang="en-GB" dirty="0"/>
              <a:t>Day 1 – Working Parties </a:t>
            </a:r>
          </a:p>
        </p:txBody>
      </p:sp>
      <p:sp>
        <p:nvSpPr>
          <p:cNvPr id="6" name="Content Placeholder 5">
            <a:extLst>
              <a:ext uri="{FF2B5EF4-FFF2-40B4-BE49-F238E27FC236}">
                <a16:creationId xmlns:a16="http://schemas.microsoft.com/office/drawing/2014/main" id="{97571857-8450-4F52-BF49-7030545CD178}"/>
              </a:ext>
            </a:extLst>
          </p:cNvPr>
          <p:cNvSpPr>
            <a:spLocks noGrp="1"/>
          </p:cNvSpPr>
          <p:nvPr>
            <p:ph idx="1"/>
          </p:nvPr>
        </p:nvSpPr>
        <p:spPr>
          <a:xfrm>
            <a:off x="1006876" y="1887768"/>
            <a:ext cx="10515600" cy="4770483"/>
          </a:xfrm>
        </p:spPr>
        <p:txBody>
          <a:bodyPr/>
          <a:lstStyle/>
          <a:p>
            <a:pPr lvl="0">
              <a:defRPr/>
            </a:pPr>
            <a:r>
              <a:rPr kumimoji="0" lang="en-GB" sz="1800" b="0"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rPr>
              <a:t>All members are able to attend the WP event only</a:t>
            </a:r>
            <a:r>
              <a:rPr kumimoji="0" lang="en-GB" sz="1800" b="0" i="0" u="none" strike="noStrike" kern="1200" cap="none" spc="0" normalizeH="0" noProof="0" dirty="0">
                <a:ln>
                  <a:noFill/>
                </a:ln>
                <a:solidFill>
                  <a:srgbClr val="002060"/>
                </a:solidFill>
                <a:effectLst/>
                <a:uLnTx/>
                <a:uFillTx/>
                <a:latin typeface="Calibri" panose="020F0502020204030204" pitchFamily="34" charset="0"/>
                <a:ea typeface="+mn-ea"/>
                <a:cs typeface="Calibri" panose="020F0502020204030204" pitchFamily="34" charset="0"/>
              </a:rPr>
              <a:t> </a:t>
            </a:r>
            <a:r>
              <a:rPr kumimoji="0" lang="en-GB" sz="1800" b="0"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rPr>
              <a:t>– Ticket Type</a:t>
            </a:r>
            <a:r>
              <a:rPr kumimoji="0" lang="en-GB" sz="1800" b="0" i="0" u="none" strike="noStrike" kern="1200" cap="none" spc="0" normalizeH="0" noProof="0" dirty="0">
                <a:ln>
                  <a:noFill/>
                </a:ln>
                <a:solidFill>
                  <a:srgbClr val="002060"/>
                </a:solidFill>
                <a:effectLst/>
                <a:uLnTx/>
                <a:uFillTx/>
                <a:latin typeface="Calibri" panose="020F0502020204030204" pitchFamily="34" charset="0"/>
                <a:ea typeface="+mn-ea"/>
                <a:cs typeface="Calibri" panose="020F0502020204030204" pitchFamily="34" charset="0"/>
              </a:rPr>
              <a:t> is </a:t>
            </a:r>
            <a:r>
              <a:rPr lang="en-GB" dirty="0"/>
              <a:t>WP only (no overnight stay) </a:t>
            </a:r>
          </a:p>
          <a:p>
            <a:pPr lvl="0">
              <a:defRPr/>
            </a:pPr>
            <a:r>
              <a:rPr kumimoji="0" lang="en-GB" sz="1800" b="0"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rPr>
              <a:t>There is no limit to numbers and</a:t>
            </a:r>
            <a:r>
              <a:rPr kumimoji="0" lang="en-GB" sz="1800" b="0" i="0" u="none" strike="noStrike" kern="1200" cap="none" spc="0" normalizeH="0" noProof="0" dirty="0">
                <a:ln>
                  <a:noFill/>
                </a:ln>
                <a:solidFill>
                  <a:srgbClr val="002060"/>
                </a:solidFill>
                <a:effectLst/>
                <a:uLnTx/>
                <a:uFillTx/>
                <a:latin typeface="Calibri" panose="020F0502020204030204" pitchFamily="34" charset="0"/>
                <a:ea typeface="+mn-ea"/>
                <a:cs typeface="Calibri" panose="020F0502020204030204" pitchFamily="34" charset="0"/>
              </a:rPr>
              <a:t> everyone who usually attends each WP should be able to attend. Its only if lots of extras register that we might find ourselves in trouble!</a:t>
            </a:r>
            <a:endParaRPr kumimoji="0" lang="en-GB" sz="1800" b="0"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endParaRPr>
          </a:p>
          <a:p>
            <a:pPr marL="457200" marR="0" lvl="0" indent="-45720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en-GB" sz="1800" b="0"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rPr>
              <a:t>Members can attend the WP’s and move around the meetings</a:t>
            </a:r>
            <a:r>
              <a:rPr lang="en-GB" sz="1800" dirty="0">
                <a:solidFill>
                  <a:srgbClr val="002060"/>
                </a:solidFill>
                <a:latin typeface="Calibri" panose="020F0502020204030204" pitchFamily="34" charset="0"/>
                <a:cs typeface="Calibri" panose="020F0502020204030204" pitchFamily="34" charset="0"/>
              </a:rPr>
              <a:t> by agenda topic which will be </a:t>
            </a:r>
            <a:r>
              <a:rPr lang="en-GB" sz="1800" dirty="0">
                <a:solidFill>
                  <a:srgbClr val="FF0000"/>
                </a:solidFill>
                <a:latin typeface="Calibri" panose="020F0502020204030204" pitchFamily="34" charset="0"/>
                <a:cs typeface="Calibri" panose="020F0502020204030204" pitchFamily="34" charset="0"/>
              </a:rPr>
              <a:t>selected via the APP in advance of the Seminar.</a:t>
            </a:r>
            <a:endParaRPr kumimoji="0" lang="en-GB" sz="1800" b="0" i="0" u="none" strike="noStrike" kern="1200" cap="none" spc="0" normalizeH="0" baseline="0" noProof="0" dirty="0">
              <a:ln>
                <a:noFill/>
              </a:ln>
              <a:solidFill>
                <a:srgbClr val="FF0000"/>
              </a:solidFill>
              <a:effectLst/>
              <a:uLnTx/>
              <a:uFillTx/>
              <a:latin typeface="Calibri" panose="020F0502020204030204" pitchFamily="34" charset="0"/>
              <a:cs typeface="Calibri" panose="020F0502020204030204" pitchFamily="34" charset="0"/>
            </a:endParaRPr>
          </a:p>
          <a:p>
            <a:pPr marL="457200" marR="0" lvl="0" indent="-45720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en-GB" sz="1800" b="0"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rPr>
              <a:t>Lunch will be available but attendance</a:t>
            </a:r>
            <a:r>
              <a:rPr kumimoji="0" lang="en-GB" sz="1800" b="0" i="0" u="none" strike="noStrike" kern="1200" cap="none" spc="0" normalizeH="0" noProof="0" dirty="0">
                <a:ln>
                  <a:noFill/>
                </a:ln>
                <a:solidFill>
                  <a:srgbClr val="002060"/>
                </a:solidFill>
                <a:effectLst/>
                <a:uLnTx/>
                <a:uFillTx/>
                <a:latin typeface="Calibri" panose="020F0502020204030204" pitchFamily="34" charset="0"/>
                <a:ea typeface="+mn-ea"/>
                <a:cs typeface="Calibri" panose="020F0502020204030204" pitchFamily="34" charset="0"/>
              </a:rPr>
              <a:t> at the WP  </a:t>
            </a:r>
            <a:r>
              <a:rPr kumimoji="0" lang="en-GB" sz="1800" b="0" i="0" u="sng" strike="noStrike" kern="1200" cap="none" spc="0" normalizeH="0" noProof="0" dirty="0">
                <a:ln>
                  <a:noFill/>
                </a:ln>
                <a:solidFill>
                  <a:srgbClr val="FF0000"/>
                </a:solidFill>
                <a:effectLst/>
                <a:uLnTx/>
                <a:uFillTx/>
                <a:latin typeface="Calibri" panose="020F0502020204030204" pitchFamily="34" charset="0"/>
                <a:ea typeface="+mn-ea"/>
                <a:cs typeface="Calibri" panose="020F0502020204030204" pitchFamily="34" charset="0"/>
              </a:rPr>
              <a:t>must be booked under this option above. </a:t>
            </a:r>
          </a:p>
          <a:p>
            <a:pPr marL="457200" marR="0" lvl="0" indent="-45720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lang="en-GB" sz="1800" baseline="0" dirty="0">
                <a:solidFill>
                  <a:srgbClr val="002060"/>
                </a:solidFill>
                <a:latin typeface="Calibri" panose="020F0502020204030204" pitchFamily="34" charset="0"/>
                <a:cs typeface="Calibri" panose="020F0502020204030204" pitchFamily="34" charset="0"/>
              </a:rPr>
              <a:t>The working party event ends after lunch and members will be</a:t>
            </a:r>
            <a:r>
              <a:rPr lang="en-GB" sz="1800" dirty="0">
                <a:solidFill>
                  <a:srgbClr val="002060"/>
                </a:solidFill>
                <a:latin typeface="Calibri" panose="020F0502020204030204" pitchFamily="34" charset="0"/>
                <a:cs typeface="Calibri" panose="020F0502020204030204" pitchFamily="34" charset="0"/>
              </a:rPr>
              <a:t> free to go!</a:t>
            </a:r>
            <a:endParaRPr kumimoji="0" lang="en-GB" sz="1800" b="0" i="0" strike="noStrike" kern="1200" cap="none" spc="0" normalizeH="0" baseline="0" noProof="0" dirty="0">
              <a:ln>
                <a:noFill/>
              </a:ln>
              <a:solidFill>
                <a:srgbClr val="002060"/>
              </a:solidFill>
              <a:effectLst/>
              <a:uLnTx/>
              <a:uFillTx/>
              <a:latin typeface="Calibri" panose="020F0502020204030204" pitchFamily="34" charset="0"/>
              <a:cs typeface="Calibri" panose="020F0502020204030204" pitchFamily="34" charset="0"/>
            </a:endParaRPr>
          </a:p>
          <a:p>
            <a:pPr marL="0" indent="0">
              <a:buNone/>
            </a:pPr>
            <a:endParaRPr lang="en-GB" dirty="0"/>
          </a:p>
        </p:txBody>
      </p:sp>
    </p:spTree>
    <p:extLst>
      <p:ext uri="{BB962C8B-B14F-4D97-AF65-F5344CB8AC3E}">
        <p14:creationId xmlns:p14="http://schemas.microsoft.com/office/powerpoint/2010/main" val="3951615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E23BA-C9C3-4A94-9C90-0AE5CABD6604}"/>
              </a:ext>
            </a:extLst>
          </p:cNvPr>
          <p:cNvSpPr>
            <a:spLocks noGrp="1"/>
          </p:cNvSpPr>
          <p:nvPr>
            <p:ph type="title"/>
          </p:nvPr>
        </p:nvSpPr>
        <p:spPr/>
        <p:txBody>
          <a:bodyPr/>
          <a:lstStyle/>
          <a:p>
            <a:r>
              <a:rPr lang="en-GB" dirty="0"/>
              <a:t>Day 1 –Mid-Year General Meeting</a:t>
            </a:r>
            <a:br>
              <a:rPr lang="en-GB" dirty="0"/>
            </a:br>
            <a:r>
              <a:rPr lang="en-GB" dirty="0"/>
              <a:t>(MGM)</a:t>
            </a:r>
          </a:p>
        </p:txBody>
      </p:sp>
      <p:sp>
        <p:nvSpPr>
          <p:cNvPr id="6" name="Content Placeholder 5">
            <a:extLst>
              <a:ext uri="{FF2B5EF4-FFF2-40B4-BE49-F238E27FC236}">
                <a16:creationId xmlns:a16="http://schemas.microsoft.com/office/drawing/2014/main" id="{97571857-8450-4F52-BF49-7030545CD178}"/>
              </a:ext>
            </a:extLst>
          </p:cNvPr>
          <p:cNvSpPr>
            <a:spLocks noGrp="1"/>
          </p:cNvSpPr>
          <p:nvPr>
            <p:ph idx="1"/>
          </p:nvPr>
        </p:nvSpPr>
        <p:spPr>
          <a:xfrm>
            <a:off x="1006876" y="1887768"/>
            <a:ext cx="10515600" cy="4770483"/>
          </a:xfrm>
        </p:spPr>
        <p:txBody>
          <a:bodyPr/>
          <a:lstStyle/>
          <a:p>
            <a:pPr lvl="0">
              <a:defRPr/>
            </a:pPr>
            <a:r>
              <a:rPr kumimoji="0" lang="en-GB" sz="1800" b="0"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rPr>
              <a:t>All members are able to attend the WP + MGM events only</a:t>
            </a:r>
            <a:r>
              <a:rPr kumimoji="0" lang="en-GB" sz="1800" b="0" i="0" u="none" strike="noStrike" kern="1200" cap="none" spc="0" normalizeH="0" noProof="0" dirty="0">
                <a:ln>
                  <a:noFill/>
                </a:ln>
                <a:solidFill>
                  <a:srgbClr val="002060"/>
                </a:solidFill>
                <a:effectLst/>
                <a:uLnTx/>
                <a:uFillTx/>
                <a:latin typeface="Calibri" panose="020F0502020204030204" pitchFamily="34" charset="0"/>
                <a:ea typeface="+mn-ea"/>
                <a:cs typeface="Calibri" panose="020F0502020204030204" pitchFamily="34" charset="0"/>
              </a:rPr>
              <a:t> </a:t>
            </a:r>
            <a:r>
              <a:rPr kumimoji="0" lang="en-GB" sz="1800" b="0"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rPr>
              <a:t>– Ticket Type</a:t>
            </a:r>
            <a:r>
              <a:rPr kumimoji="0" lang="en-GB" sz="1800" b="0" i="0" u="none" strike="noStrike" kern="1200" cap="none" spc="0" normalizeH="0" noProof="0" dirty="0">
                <a:ln>
                  <a:noFill/>
                </a:ln>
                <a:solidFill>
                  <a:srgbClr val="002060"/>
                </a:solidFill>
                <a:effectLst/>
                <a:uLnTx/>
                <a:uFillTx/>
                <a:latin typeface="Calibri" panose="020F0502020204030204" pitchFamily="34" charset="0"/>
                <a:ea typeface="+mn-ea"/>
                <a:cs typeface="Calibri" panose="020F0502020204030204" pitchFamily="34" charset="0"/>
              </a:rPr>
              <a:t> is </a:t>
            </a:r>
            <a:r>
              <a:rPr lang="en-GB" dirty="0"/>
              <a:t>WP + MGM (no overnight stay).</a:t>
            </a:r>
            <a:endParaRPr kumimoji="0" lang="en-GB" sz="1800" b="0"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endParaRPr>
          </a:p>
          <a:p>
            <a:pPr marL="457200" marR="0" lvl="0" indent="-45720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en-GB" sz="1800" b="0"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rPr>
              <a:t>Members can attend the WP and MGM.</a:t>
            </a:r>
          </a:p>
          <a:p>
            <a:pPr marL="457200" marR="0" lvl="0" indent="-45720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en-GB" sz="1800" b="0"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rPr>
              <a:t>Lunch will be available but attendance</a:t>
            </a:r>
            <a:r>
              <a:rPr kumimoji="0" lang="en-GB" sz="1800" b="0" i="0" u="none" strike="noStrike" kern="1200" cap="none" spc="0" normalizeH="0" noProof="0" dirty="0">
                <a:ln>
                  <a:noFill/>
                </a:ln>
                <a:solidFill>
                  <a:srgbClr val="002060"/>
                </a:solidFill>
                <a:effectLst/>
                <a:uLnTx/>
                <a:uFillTx/>
                <a:latin typeface="Calibri" panose="020F0502020204030204" pitchFamily="34" charset="0"/>
                <a:ea typeface="+mn-ea"/>
                <a:cs typeface="Calibri" panose="020F0502020204030204" pitchFamily="34" charset="0"/>
              </a:rPr>
              <a:t> at the events </a:t>
            </a:r>
            <a:r>
              <a:rPr kumimoji="0" lang="en-GB" sz="1800" b="0" i="0" u="sng" strike="noStrike" kern="1200" cap="none" spc="0" normalizeH="0" noProof="0" dirty="0">
                <a:ln>
                  <a:noFill/>
                </a:ln>
                <a:solidFill>
                  <a:srgbClr val="FF0000"/>
                </a:solidFill>
                <a:effectLst/>
                <a:uLnTx/>
                <a:uFillTx/>
                <a:latin typeface="Calibri" panose="020F0502020204030204" pitchFamily="34" charset="0"/>
                <a:ea typeface="+mn-ea"/>
                <a:cs typeface="Calibri" panose="020F0502020204030204" pitchFamily="34" charset="0"/>
              </a:rPr>
              <a:t>must be booked under this option above. </a:t>
            </a:r>
          </a:p>
          <a:p>
            <a:pPr marL="457200" marR="0" lvl="0" indent="-45720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lang="en-GB" sz="1800" baseline="0" dirty="0">
                <a:solidFill>
                  <a:srgbClr val="002060"/>
                </a:solidFill>
                <a:latin typeface="Calibri" panose="020F0502020204030204" pitchFamily="34" charset="0"/>
                <a:cs typeface="Calibri" panose="020F0502020204030204" pitchFamily="34" charset="0"/>
              </a:rPr>
              <a:t>Members will be able to stay after the event for</a:t>
            </a:r>
            <a:r>
              <a:rPr lang="en-GB" sz="1800" dirty="0">
                <a:solidFill>
                  <a:srgbClr val="002060"/>
                </a:solidFill>
                <a:latin typeface="Calibri" panose="020F0502020204030204" pitchFamily="34" charset="0"/>
                <a:cs typeface="Calibri" panose="020F0502020204030204" pitchFamily="34" charset="0"/>
              </a:rPr>
              <a:t> any networking but will be able to leave anytime between 17.00 and 19.00!</a:t>
            </a:r>
            <a:endParaRPr kumimoji="0" lang="en-GB" sz="1800" b="0" i="0" strike="noStrike" kern="1200" cap="none" spc="0" normalizeH="0" baseline="0" noProof="0" dirty="0">
              <a:ln>
                <a:noFill/>
              </a:ln>
              <a:solidFill>
                <a:srgbClr val="002060"/>
              </a:solidFill>
              <a:effectLst/>
              <a:uLnTx/>
              <a:uFillTx/>
              <a:latin typeface="Calibri" panose="020F0502020204030204" pitchFamily="34" charset="0"/>
              <a:cs typeface="Calibri" panose="020F0502020204030204" pitchFamily="34" charset="0"/>
            </a:endParaRPr>
          </a:p>
          <a:p>
            <a:pPr marL="0" indent="0">
              <a:buNone/>
            </a:pPr>
            <a:endParaRPr lang="en-GB" dirty="0"/>
          </a:p>
          <a:p>
            <a:pPr marL="0" indent="0">
              <a:buNone/>
            </a:pPr>
            <a:r>
              <a:rPr lang="en-GB" dirty="0"/>
              <a:t>If anyone wants to attend MGM only, please let me know. We don’t have a ticket option for this but can do if its requested.</a:t>
            </a:r>
          </a:p>
        </p:txBody>
      </p:sp>
    </p:spTree>
    <p:extLst>
      <p:ext uri="{BB962C8B-B14F-4D97-AF65-F5344CB8AC3E}">
        <p14:creationId xmlns:p14="http://schemas.microsoft.com/office/powerpoint/2010/main" val="31474897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E23BA-C9C3-4A94-9C90-0AE5CABD6604}"/>
              </a:ext>
            </a:extLst>
          </p:cNvPr>
          <p:cNvSpPr>
            <a:spLocks noGrp="1"/>
          </p:cNvSpPr>
          <p:nvPr>
            <p:ph type="title"/>
          </p:nvPr>
        </p:nvSpPr>
        <p:spPr/>
        <p:txBody>
          <a:bodyPr/>
          <a:lstStyle/>
          <a:p>
            <a:r>
              <a:rPr lang="en-GB" dirty="0"/>
              <a:t>Day 1 (Wed) RAWP Arrival </a:t>
            </a:r>
          </a:p>
        </p:txBody>
      </p:sp>
      <p:sp>
        <p:nvSpPr>
          <p:cNvPr id="6" name="Content Placeholder 5">
            <a:extLst>
              <a:ext uri="{FF2B5EF4-FFF2-40B4-BE49-F238E27FC236}">
                <a16:creationId xmlns:a16="http://schemas.microsoft.com/office/drawing/2014/main" id="{97571857-8450-4F52-BF49-7030545CD178}"/>
              </a:ext>
            </a:extLst>
          </p:cNvPr>
          <p:cNvSpPr>
            <a:spLocks noGrp="1"/>
          </p:cNvSpPr>
          <p:nvPr>
            <p:ph idx="1"/>
          </p:nvPr>
        </p:nvSpPr>
        <p:spPr>
          <a:xfrm>
            <a:off x="1006876" y="1887768"/>
            <a:ext cx="10515600" cy="4770483"/>
          </a:xfrm>
        </p:spPr>
        <p:txBody>
          <a:bodyPr/>
          <a:lstStyle/>
          <a:p>
            <a:pPr lvl="0">
              <a:defRPr/>
            </a:pPr>
            <a:r>
              <a:rPr lang="en-GB" sz="1800" dirty="0">
                <a:solidFill>
                  <a:srgbClr val="002060"/>
                </a:solidFill>
                <a:latin typeface="Calibri" panose="020F0502020204030204" pitchFamily="34" charset="0"/>
                <a:cs typeface="Calibri" panose="020F0502020204030204" pitchFamily="34" charset="0"/>
              </a:rPr>
              <a:t>Members arriving for the Regulatory Seminar are invited to attend the WP’s on day 1 and the MGM. Booking as per previous slides as </a:t>
            </a:r>
            <a:r>
              <a:rPr lang="en-GB" sz="1800" dirty="0">
                <a:solidFill>
                  <a:srgbClr val="FF0000"/>
                </a:solidFill>
                <a:latin typeface="Calibri" panose="020F0502020204030204" pitchFamily="34" charset="0"/>
                <a:cs typeface="Calibri" panose="020F0502020204030204" pitchFamily="34" charset="0"/>
              </a:rPr>
              <a:t>separate bookings</a:t>
            </a:r>
            <a:r>
              <a:rPr lang="en-GB" sz="1800" dirty="0">
                <a:solidFill>
                  <a:srgbClr val="002060"/>
                </a:solidFill>
                <a:latin typeface="Calibri" panose="020F0502020204030204" pitchFamily="34" charset="0"/>
                <a:cs typeface="Calibri" panose="020F0502020204030204" pitchFamily="34" charset="0"/>
              </a:rPr>
              <a:t>.</a:t>
            </a:r>
          </a:p>
          <a:p>
            <a:pPr lvl="0">
              <a:defRPr/>
            </a:pPr>
            <a:r>
              <a:rPr lang="en-GB" sz="1800" dirty="0">
                <a:solidFill>
                  <a:srgbClr val="FF0000"/>
                </a:solidFill>
                <a:latin typeface="Calibri" panose="020F0502020204030204" pitchFamily="34" charset="0"/>
                <a:cs typeface="Calibri" panose="020F0502020204030204" pitchFamily="34" charset="0"/>
              </a:rPr>
              <a:t>However, there are no places left for the Anniversary dinner.*</a:t>
            </a:r>
          </a:p>
          <a:p>
            <a:pPr lvl="0">
              <a:defRPr/>
            </a:pPr>
            <a:r>
              <a:rPr lang="en-GB" sz="1800" dirty="0">
                <a:solidFill>
                  <a:srgbClr val="002060"/>
                </a:solidFill>
                <a:latin typeface="Calibri" panose="020F0502020204030204" pitchFamily="34" charset="0"/>
                <a:cs typeface="Calibri" panose="020F0502020204030204" pitchFamily="34" charset="0"/>
              </a:rPr>
              <a:t>Members can book </a:t>
            </a:r>
            <a:r>
              <a:rPr lang="en-GB" dirty="0"/>
              <a:t>Room (Wed) + RAWP (no Anniversary Dinner Wed)</a:t>
            </a:r>
          </a:p>
          <a:p>
            <a:pPr lvl="0">
              <a:defRPr/>
            </a:pPr>
            <a:r>
              <a:rPr lang="en-GB" sz="1800" dirty="0">
                <a:solidFill>
                  <a:srgbClr val="002060"/>
                </a:solidFill>
                <a:latin typeface="Calibri" panose="020F0502020204030204" pitchFamily="34" charset="0"/>
                <a:cs typeface="Calibri" panose="020F0502020204030204" pitchFamily="34" charset="0"/>
              </a:rPr>
              <a:t>Dinner will be available in the restaurant and anyone will be welcome to join us for the networking on the Wednesday between 17.00-19.00 and also in the bar after the Anniversary Dinner has concluded. (9.30/10?).</a:t>
            </a:r>
          </a:p>
          <a:p>
            <a:pPr lvl="0">
              <a:defRPr/>
            </a:pPr>
            <a:endParaRPr lang="en-GB" sz="1800" dirty="0">
              <a:solidFill>
                <a:srgbClr val="002060"/>
              </a:solidFill>
              <a:latin typeface="Calibri" panose="020F0502020204030204" pitchFamily="34" charset="0"/>
              <a:cs typeface="Calibri" panose="020F0502020204030204" pitchFamily="34" charset="0"/>
            </a:endParaRPr>
          </a:p>
          <a:p>
            <a:pPr lvl="0">
              <a:defRPr/>
            </a:pPr>
            <a:endParaRPr lang="en-GB" sz="1800" dirty="0">
              <a:solidFill>
                <a:srgbClr val="002060"/>
              </a:solidFill>
              <a:latin typeface="Calibri" panose="020F0502020204030204" pitchFamily="34" charset="0"/>
              <a:cs typeface="Calibri" panose="020F0502020204030204" pitchFamily="34" charset="0"/>
            </a:endParaRPr>
          </a:p>
          <a:p>
            <a:pPr marL="0" lvl="0" indent="0">
              <a:buNone/>
              <a:defRPr/>
            </a:pPr>
            <a:r>
              <a:rPr lang="en-GB" sz="1800" dirty="0">
                <a:solidFill>
                  <a:srgbClr val="FF0000"/>
                </a:solidFill>
                <a:latin typeface="Calibri" panose="020F0502020204030204" pitchFamily="34" charset="0"/>
                <a:cs typeface="Calibri" panose="020F0502020204030204" pitchFamily="34" charset="0"/>
              </a:rPr>
              <a:t>* Unless RAWP members want to go onto the reserve list for all Day 1</a:t>
            </a:r>
          </a:p>
        </p:txBody>
      </p:sp>
    </p:spTree>
    <p:extLst>
      <p:ext uri="{BB962C8B-B14F-4D97-AF65-F5344CB8AC3E}">
        <p14:creationId xmlns:p14="http://schemas.microsoft.com/office/powerpoint/2010/main" val="3987906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E23BA-C9C3-4A94-9C90-0AE5CABD6604}"/>
              </a:ext>
            </a:extLst>
          </p:cNvPr>
          <p:cNvSpPr>
            <a:spLocks noGrp="1"/>
          </p:cNvSpPr>
          <p:nvPr>
            <p:ph type="title"/>
          </p:nvPr>
        </p:nvSpPr>
        <p:spPr/>
        <p:txBody>
          <a:bodyPr/>
          <a:lstStyle/>
          <a:p>
            <a:r>
              <a:rPr lang="en-GB" dirty="0"/>
              <a:t>Day 2 RAWP Seminar (Day 1) </a:t>
            </a:r>
          </a:p>
        </p:txBody>
      </p:sp>
      <p:sp>
        <p:nvSpPr>
          <p:cNvPr id="6" name="Content Placeholder 5">
            <a:extLst>
              <a:ext uri="{FF2B5EF4-FFF2-40B4-BE49-F238E27FC236}">
                <a16:creationId xmlns:a16="http://schemas.microsoft.com/office/drawing/2014/main" id="{97571857-8450-4F52-BF49-7030545CD178}"/>
              </a:ext>
            </a:extLst>
          </p:cNvPr>
          <p:cNvSpPr>
            <a:spLocks noGrp="1"/>
          </p:cNvSpPr>
          <p:nvPr>
            <p:ph idx="1"/>
          </p:nvPr>
        </p:nvSpPr>
        <p:spPr>
          <a:xfrm>
            <a:off x="1006876" y="1887768"/>
            <a:ext cx="10515600" cy="4770483"/>
          </a:xfrm>
        </p:spPr>
        <p:txBody>
          <a:bodyPr/>
          <a:lstStyle/>
          <a:p>
            <a:pPr lvl="0">
              <a:defRPr/>
            </a:pPr>
            <a:r>
              <a:rPr lang="en-GB" sz="1800" dirty="0">
                <a:solidFill>
                  <a:srgbClr val="002060"/>
                </a:solidFill>
                <a:latin typeface="Calibri" panose="020F0502020204030204" pitchFamily="34" charset="0"/>
                <a:cs typeface="Calibri" panose="020F0502020204030204" pitchFamily="34" charset="0"/>
              </a:rPr>
              <a:t>8.30-9.00 – Registration </a:t>
            </a:r>
          </a:p>
          <a:p>
            <a:pPr lvl="0">
              <a:defRPr/>
            </a:pPr>
            <a:r>
              <a:rPr lang="en-GB" sz="1800" dirty="0">
                <a:solidFill>
                  <a:srgbClr val="002060"/>
                </a:solidFill>
                <a:latin typeface="Calibri" panose="020F0502020204030204" pitchFamily="34" charset="0"/>
                <a:cs typeface="Calibri" panose="020F0502020204030204" pitchFamily="34" charset="0"/>
              </a:rPr>
              <a:t>13.00-14.00 – Lunch</a:t>
            </a:r>
          </a:p>
          <a:p>
            <a:pPr lvl="0">
              <a:defRPr/>
            </a:pPr>
            <a:r>
              <a:rPr lang="en-GB" sz="1800" dirty="0">
                <a:solidFill>
                  <a:srgbClr val="002060"/>
                </a:solidFill>
                <a:latin typeface="Calibri" panose="020F0502020204030204" pitchFamily="34" charset="0"/>
                <a:cs typeface="Calibri" panose="020F0502020204030204" pitchFamily="34" charset="0"/>
              </a:rPr>
              <a:t>17.00 – Day 1 Close</a:t>
            </a:r>
          </a:p>
          <a:p>
            <a:pPr lvl="0">
              <a:defRPr/>
            </a:pPr>
            <a:r>
              <a:rPr lang="en-GB" sz="1800" dirty="0">
                <a:solidFill>
                  <a:srgbClr val="002060"/>
                </a:solidFill>
                <a:latin typeface="Calibri" panose="020F0502020204030204" pitchFamily="34" charset="0"/>
                <a:cs typeface="Calibri" panose="020F0502020204030204" pitchFamily="34" charset="0"/>
              </a:rPr>
              <a:t>Dinner, refreshments Quiz and Networking.</a:t>
            </a:r>
          </a:p>
          <a:p>
            <a:pPr lvl="0">
              <a:defRPr/>
            </a:pPr>
            <a:r>
              <a:rPr lang="en-GB" sz="1800" dirty="0">
                <a:solidFill>
                  <a:srgbClr val="002060"/>
                </a:solidFill>
                <a:latin typeface="Calibri" panose="020F0502020204030204" pitchFamily="34" charset="0"/>
                <a:cs typeface="Calibri" panose="020F0502020204030204" pitchFamily="34" charset="0"/>
              </a:rPr>
              <a:t>Room included for 2 nights (Wednesday and Thursday)</a:t>
            </a:r>
          </a:p>
          <a:p>
            <a:pPr lvl="0">
              <a:defRPr/>
            </a:pPr>
            <a:r>
              <a:rPr lang="en-GB" sz="1800" dirty="0">
                <a:solidFill>
                  <a:srgbClr val="002060"/>
                </a:solidFill>
                <a:latin typeface="Calibri" panose="020F0502020204030204" pitchFamily="34" charset="0"/>
                <a:cs typeface="Calibri" panose="020F0502020204030204" pitchFamily="34" charset="0"/>
              </a:rPr>
              <a:t>If anyone wants to arrive on the morning of Day 2 so only needs a room for Thursday night, please let Helen or Nat know. This option isn’t available on Eventbrite.</a:t>
            </a:r>
          </a:p>
          <a:p>
            <a:pPr lvl="0">
              <a:defRPr/>
            </a:pPr>
            <a:endParaRPr lang="en-GB" sz="1800" dirty="0">
              <a:solidFill>
                <a:srgbClr val="FF0000"/>
              </a:solidFill>
              <a:latin typeface="Calibri" panose="020F0502020204030204" pitchFamily="34" charset="0"/>
              <a:cs typeface="Calibri" panose="020F0502020204030204" pitchFamily="34" charset="0"/>
            </a:endParaRPr>
          </a:p>
          <a:p>
            <a:pPr marL="0" lvl="0" indent="0">
              <a:buNone/>
              <a:defRPr/>
            </a:pPr>
            <a:endParaRPr lang="en-GB" sz="1800" dirty="0">
              <a:solidFill>
                <a:srgbClr val="FF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3031895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9400E161-C421-4AB7-9525-253632B20267}" vid="{60B5DA36-D0C9-4971-AB19-6C2C61E3512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4267</TotalTime>
  <Words>1023</Words>
  <Application>Microsoft Office PowerPoint</Application>
  <PresentationFormat>Widescreen</PresentationFormat>
  <Paragraphs>111</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Wingdings</vt:lpstr>
      <vt:lpstr>1_Office Theme</vt:lpstr>
      <vt:lpstr>PowerPoint Presentation</vt:lpstr>
      <vt:lpstr>BIVDA’s 30th Anniversary   Year 2022  </vt:lpstr>
      <vt:lpstr>Day 1 – Working Parties &amp; General Meeting</vt:lpstr>
      <vt:lpstr>Day 1 Agenda (draft) and Structure</vt:lpstr>
      <vt:lpstr>Day 1 – Anniversary Dinner and Accommodation</vt:lpstr>
      <vt:lpstr>Day 1 – Working Parties </vt:lpstr>
      <vt:lpstr>Day 1 –Mid-Year General Meeting (MGM)</vt:lpstr>
      <vt:lpstr>Day 1 (Wed) RAWP Arrival </vt:lpstr>
      <vt:lpstr>Day 2 RAWP Seminar (Day 1) </vt:lpstr>
      <vt:lpstr>Day 3 RAWP Seminar (Day 2)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Redmond</dc:creator>
  <cp:lastModifiedBy>Helen Dent</cp:lastModifiedBy>
  <cp:revision>181</cp:revision>
  <dcterms:created xsi:type="dcterms:W3CDTF">2020-05-18T11:01:19Z</dcterms:created>
  <dcterms:modified xsi:type="dcterms:W3CDTF">2022-08-02T18:43:21Z</dcterms:modified>
</cp:coreProperties>
</file>